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7" r:id="rId2"/>
    <p:sldId id="270" r:id="rId3"/>
    <p:sldId id="267" r:id="rId4"/>
    <p:sldId id="297" r:id="rId5"/>
    <p:sldId id="295" r:id="rId6"/>
    <p:sldId id="296" r:id="rId7"/>
    <p:sldId id="298" r:id="rId8"/>
    <p:sldId id="268" r:id="rId9"/>
    <p:sldId id="292" r:id="rId10"/>
    <p:sldId id="291" r:id="rId11"/>
    <p:sldId id="304" r:id="rId12"/>
    <p:sldId id="290" r:id="rId13"/>
    <p:sldId id="302" r:id="rId14"/>
    <p:sldId id="293" r:id="rId15"/>
    <p:sldId id="299" r:id="rId16"/>
    <p:sldId id="300" r:id="rId17"/>
    <p:sldId id="301" r:id="rId18"/>
    <p:sldId id="303" r:id="rId1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ED"/>
    <a:srgbClr val="F2DCDB"/>
    <a:srgbClr val="333399"/>
    <a:srgbClr val="00FFCC"/>
    <a:srgbClr val="C60477"/>
    <a:srgbClr val="F78009"/>
    <a:srgbClr val="FFC000"/>
    <a:srgbClr val="3E377D"/>
    <a:srgbClr val="003192"/>
    <a:srgbClr val="2F2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autoAdjust="0"/>
    <p:restoredTop sz="95932" autoAdjust="0"/>
  </p:normalViewPr>
  <p:slideViewPr>
    <p:cSldViewPr>
      <p:cViewPr varScale="1">
        <p:scale>
          <a:sx n="134" d="100"/>
          <a:sy n="134" d="100"/>
        </p:scale>
        <p:origin x="-1776" y="-104"/>
      </p:cViewPr>
      <p:guideLst>
        <p:guide orient="horz" pos="2160"/>
        <p:guide pos="2880"/>
      </p:guideLst>
    </p:cSldViewPr>
  </p:slideViewPr>
  <p:outlineViewPr>
    <p:cViewPr>
      <p:scale>
        <a:sx n="33" d="100"/>
        <a:sy n="33" d="100"/>
      </p:scale>
      <p:origin x="0" y="30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388" y="114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lang="de-CH" smtClean="0"/>
              <a:t>zum Jubiläumsanlass 40 Jahre Katholische Behindertenseelsorge Kanton Zürich</a:t>
            </a:r>
            <a:endParaRPr lang="de-CH"/>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r>
              <a:rPr lang="de-DE" smtClean="0"/>
              <a:t>27.04.2012</a:t>
            </a:r>
            <a:endParaRPr lang="de-CH"/>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de-CH" smtClean="0"/>
              <a:t>©Thea Mauchle</a:t>
            </a:r>
            <a:endParaRPr lang="de-CH"/>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6E74786-19C6-457F-9EFF-293C2D91A086}" type="slidenum">
              <a:rPr lang="de-CH" smtClean="0"/>
              <a:t>‹Nr.›</a:t>
            </a:fld>
            <a:endParaRPr lang="de-CH"/>
          </a:p>
        </p:txBody>
      </p:sp>
    </p:spTree>
    <p:extLst>
      <p:ext uri="{BB962C8B-B14F-4D97-AF65-F5344CB8AC3E}">
        <p14:creationId xmlns:p14="http://schemas.microsoft.com/office/powerpoint/2010/main" val="10967184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493866" cy="511731"/>
          </a:xfrm>
          <a:prstGeom prst="rect">
            <a:avLst/>
          </a:prstGeom>
        </p:spPr>
        <p:txBody>
          <a:bodyPr vert="horz" lIns="99048" tIns="49524" rIns="99048" bIns="49524" rtlCol="0"/>
          <a:lstStyle>
            <a:lvl1pPr algn="l">
              <a:defRPr sz="1300"/>
            </a:lvl1pPr>
          </a:lstStyle>
          <a:p>
            <a:r>
              <a:rPr lang="de-CH" dirty="0" smtClean="0"/>
              <a:t>zum Jubiläumsanlass 40 Jahre Katholische Behindertenseelsorge Kanton Zürich</a:t>
            </a:r>
            <a:endParaRPr lang="de-CH" dirty="0"/>
          </a:p>
        </p:txBody>
      </p:sp>
      <p:sp>
        <p:nvSpPr>
          <p:cNvPr id="3" name="Datumsplatzhalter 2"/>
          <p:cNvSpPr>
            <a:spLocks noGrp="1"/>
          </p:cNvSpPr>
          <p:nvPr>
            <p:ph type="dt" idx="1"/>
          </p:nvPr>
        </p:nvSpPr>
        <p:spPr>
          <a:xfrm>
            <a:off x="5781898" y="0"/>
            <a:ext cx="1315759" cy="511731"/>
          </a:xfrm>
          <a:prstGeom prst="rect">
            <a:avLst/>
          </a:prstGeom>
        </p:spPr>
        <p:txBody>
          <a:bodyPr vert="horz" lIns="99048" tIns="49524" rIns="99048" bIns="49524" rtlCol="0"/>
          <a:lstStyle>
            <a:lvl1pPr algn="r">
              <a:defRPr sz="1300"/>
            </a:lvl1pPr>
          </a:lstStyle>
          <a:p>
            <a:r>
              <a:rPr lang="de-DE" dirty="0" smtClean="0"/>
              <a:t>30.09.2012</a:t>
            </a:r>
            <a:endParaRPr lang="de-CH"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CH"/>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de-CH" smtClean="0"/>
              <a:t>©Thea Mauchle</a:t>
            </a:r>
            <a:endParaRPr lang="de-CH"/>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8E43D19-9A5D-4800-8C15-B6379B2A9531}" type="slidenum">
              <a:rPr lang="de-CH" smtClean="0"/>
              <a:pPr/>
              <a:t>‹Nr.›</a:t>
            </a:fld>
            <a:endParaRPr lang="de-CH"/>
          </a:p>
        </p:txBody>
      </p:sp>
    </p:spTree>
    <p:extLst>
      <p:ext uri="{BB962C8B-B14F-4D97-AF65-F5344CB8AC3E}">
        <p14:creationId xmlns:p14="http://schemas.microsoft.com/office/powerpoint/2010/main" val="179888523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8D135A9-41FE-43CB-BE77-7F738524484C}" type="slidenum">
              <a:rPr lang="de-CH" smtClean="0"/>
              <a:pPr/>
              <a:t>1</a:t>
            </a:fld>
            <a:endParaRPr lang="de-CH" smtClean="0"/>
          </a:p>
        </p:txBody>
      </p:sp>
      <p:sp>
        <p:nvSpPr>
          <p:cNvPr id="24579"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2E8F063E-DD29-44EF-B85A-9DFC4B69F59E}" type="slidenum">
              <a:rPr lang="de-CH" sz="1300"/>
              <a:pPr algn="r"/>
              <a:t>1</a:t>
            </a:fld>
            <a:endParaRPr lang="de-CH" sz="1300" dirty="0"/>
          </a:p>
        </p:txBody>
      </p:sp>
      <p:sp>
        <p:nvSpPr>
          <p:cNvPr id="24580" name="Rectangle 2"/>
          <p:cNvSpPr>
            <a:spLocks noGrp="1" noRot="1" noChangeAspect="1" noChangeArrowheads="1" noTextEdit="1"/>
          </p:cNvSpPr>
          <p:nvPr>
            <p:ph type="sldImg"/>
          </p:nvPr>
        </p:nvSpPr>
        <p:spPr>
          <a:ln/>
        </p:spPr>
      </p:sp>
      <p:sp>
        <p:nvSpPr>
          <p:cNvPr id="2" name="Datumsplatzhalter 1"/>
          <p:cNvSpPr>
            <a:spLocks noGrp="1"/>
          </p:cNvSpPr>
          <p:nvPr>
            <p:ph type="dt" idx="10"/>
          </p:nvPr>
        </p:nvSpPr>
        <p:spPr/>
        <p:txBody>
          <a:bodyPr/>
          <a:lstStyle/>
          <a:p>
            <a:r>
              <a:rPr lang="de-DE" dirty="0" smtClean="0"/>
              <a:t>30.09.2012</a:t>
            </a:r>
            <a:endParaRPr lang="de-CH" dirty="0"/>
          </a:p>
        </p:txBody>
      </p:sp>
      <p:sp>
        <p:nvSpPr>
          <p:cNvPr id="3" name="Fußzeilenplatzhalter 2"/>
          <p:cNvSpPr>
            <a:spLocks noGrp="1"/>
          </p:cNvSpPr>
          <p:nvPr>
            <p:ph type="ftr" sz="quarter" idx="11"/>
          </p:nvPr>
        </p:nvSpPr>
        <p:spPr/>
        <p:txBody>
          <a:bodyPr/>
          <a:lstStyle/>
          <a:p>
            <a:r>
              <a:rPr lang="de-CH" dirty="0" smtClean="0"/>
              <a:t>©Thea Mauchle</a:t>
            </a:r>
            <a:endParaRPr lang="de-CH" dirty="0"/>
          </a:p>
        </p:txBody>
      </p:sp>
      <p:sp>
        <p:nvSpPr>
          <p:cNvPr id="4" name="Kopfzeilenplatzhalter 3"/>
          <p:cNvSpPr>
            <a:spLocks noGrp="1"/>
          </p:cNvSpPr>
          <p:nvPr>
            <p:ph type="hdr" sz="quarter" idx="12"/>
          </p:nvPr>
        </p:nvSpPr>
        <p:spPr/>
        <p:txBody>
          <a:bodyPr/>
          <a:lstStyle/>
          <a:p>
            <a:r>
              <a:rPr lang="de-CH" dirty="0"/>
              <a:t>zum Jubiläumsanlass 40 Jahre Katholische Behindertenseelsorge Kanton Zürich</a:t>
            </a:r>
          </a:p>
        </p:txBody>
      </p:sp>
      <p:sp>
        <p:nvSpPr>
          <p:cNvPr id="5" name="Textfeld 4"/>
          <p:cNvSpPr txBox="1"/>
          <p:nvPr/>
        </p:nvSpPr>
        <p:spPr>
          <a:xfrm>
            <a:off x="-626814" y="9721106"/>
            <a:ext cx="184731" cy="369332"/>
          </a:xfrm>
          <a:prstGeom prst="rect">
            <a:avLst/>
          </a:prstGeom>
          <a:noFill/>
        </p:spPr>
        <p:txBody>
          <a:bodyPr wrap="none" rtlCol="0">
            <a:spAutoFit/>
          </a:bodyPr>
          <a:lstStyle/>
          <a:p>
            <a:endParaRPr lang="de-CH"/>
          </a:p>
        </p:txBody>
      </p:sp>
      <p:sp>
        <p:nvSpPr>
          <p:cNvPr id="6" name="Notizenplatzhalter 5"/>
          <p:cNvSpPr>
            <a:spLocks noGrp="1"/>
          </p:cNvSpPr>
          <p:nvPr>
            <p:ph type="body" sz="quarter" idx="13"/>
          </p:nvPr>
        </p:nvSpPr>
        <p:spPr/>
        <p:txBody>
          <a:bodyPr>
            <a:normAutofit/>
          </a:bodyPr>
          <a:lstStyle/>
          <a:p>
            <a:endParaRPr lang="de-CH"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Vom Objekt zum Subjekt</a:t>
            </a:r>
          </a:p>
          <a:p>
            <a:r>
              <a:rPr lang="de-CH" sz="1600" dirty="0" smtClean="0"/>
              <a:t>(…) Der Kern des «</a:t>
            </a:r>
            <a:r>
              <a:rPr lang="de-CH" sz="1600" dirty="0" err="1" smtClean="0"/>
              <a:t>Paradigmawechsels</a:t>
            </a:r>
            <a:r>
              <a:rPr lang="de-CH" sz="1600" dirty="0" smtClean="0"/>
              <a:t>» liegt in der Verabschiedung vom Bild des/der Betroffenen als abhängigem «Objekt» der Hilfe, Betreuung und Fürsorge, wo Nichtbehinderte sich zuweilen als heldenhafte Mitmenschen inszenieren können, die sich aus lauter Nächstenliebe für die bedauernswerten Geschöpfe einsetzen, ihnen ihr eigenes Leben widmen und kein Lohn der Welt die «leuchtenden Augen der Dankbarkeit» aufzuwiegen vermöge. (…)</a:t>
            </a:r>
          </a:p>
          <a:p>
            <a:r>
              <a:rPr lang="de-CH" sz="1600" i="1" dirty="0" smtClean="0"/>
              <a:t>Thea Mauchle, BKZ-Info 3/2009</a:t>
            </a:r>
            <a:endParaRPr lang="de-CH" sz="1600" i="1" dirty="0"/>
          </a:p>
        </p:txBody>
      </p:sp>
      <p:sp>
        <p:nvSpPr>
          <p:cNvPr id="4" name="Foliennummernplatzhalter 3"/>
          <p:cNvSpPr>
            <a:spLocks noGrp="1"/>
          </p:cNvSpPr>
          <p:nvPr>
            <p:ph type="sldNum" sz="quarter" idx="10"/>
          </p:nvPr>
        </p:nvSpPr>
        <p:spPr/>
        <p:txBody>
          <a:bodyPr/>
          <a:lstStyle/>
          <a:p>
            <a:fld id="{98E43D19-9A5D-4800-8C15-B6379B2A9531}" type="slidenum">
              <a:rPr lang="de-CH" smtClean="0"/>
              <a:pPr/>
              <a:t>10</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8E43D19-9A5D-4800-8C15-B6379B2A9531}" type="slidenum">
              <a:rPr lang="de-CH" smtClean="0"/>
              <a:pPr/>
              <a:t>11</a:t>
            </a:fld>
            <a:endParaRPr lang="de-CH"/>
          </a:p>
        </p:txBody>
      </p:sp>
      <p:sp>
        <p:nvSpPr>
          <p:cNvPr id="5" name="Datumsplatzhalter 4"/>
          <p:cNvSpPr>
            <a:spLocks noGrp="1"/>
          </p:cNvSpPr>
          <p:nvPr>
            <p:ph type="dt" idx="11"/>
          </p:nvPr>
        </p:nvSpPr>
        <p:spPr/>
        <p:txBody>
          <a:bodyPr/>
          <a:lstStyle/>
          <a:p>
            <a:r>
              <a:rPr lang="de-DE" smtClean="0"/>
              <a:t>30.09.2012</a:t>
            </a:r>
            <a:endParaRPr lang="de-CH" dirty="0"/>
          </a:p>
        </p:txBody>
      </p:sp>
      <p:sp>
        <p:nvSpPr>
          <p:cNvPr id="6" name="Notizenplatzhalter 5"/>
          <p:cNvSpPr>
            <a:spLocks noGrp="1"/>
          </p:cNvSpPr>
          <p:nvPr>
            <p:ph type="body" sz="quarter" idx="12"/>
          </p:nvPr>
        </p:nvSpPr>
        <p:spPr/>
        <p:txBody>
          <a:bodyPr>
            <a:normAutofit/>
          </a:bodyPr>
          <a:lstStyle/>
          <a:p>
            <a:r>
              <a:rPr lang="de-CH" sz="1600" dirty="0" smtClean="0"/>
              <a:t>Absatz 2 des Artikels 8 in der Bundesverfassung, die seit 2000 in Kraft ist, hat Menschen mit Behinderung wörtlich aufgenommen und verbietet deren Diskriminierung.</a:t>
            </a:r>
            <a:endParaRPr lang="de-CH" sz="1600" dirty="0"/>
          </a:p>
          <a:p>
            <a:endParaRPr lang="de-CH" sz="1600" dirty="0"/>
          </a:p>
          <a:p>
            <a:r>
              <a:rPr lang="de-CH" sz="1600" dirty="0" smtClean="0"/>
              <a:t>Das ist ein grosser Schritt, aber es reicht nicht, so etwas «nur» in  die Verfassung und  ins Gesetz zu schreiben. Es muss auch tatsächlich umgesetzt und verwirklicht werden. In dieser Phase befindet sich die Schweiz zur Zeit noch und es ist nicht möglich, über Nacht alle Hindernisse und Benachteiligungen abzubauen.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8E43D19-9A5D-4800-8C15-B6379B2A9531}" type="slidenum">
              <a:rPr lang="de-CH" smtClean="0"/>
              <a:pPr/>
              <a:t>12</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
        <p:nvSpPr>
          <p:cNvPr id="5" name="Notizenplatzhalter 4"/>
          <p:cNvSpPr>
            <a:spLocks noGrp="1"/>
          </p:cNvSpPr>
          <p:nvPr>
            <p:ph type="body" sz="quarter" idx="14"/>
          </p:nvPr>
        </p:nvSpPr>
        <p:spPr/>
        <p:txBody>
          <a:bodyPr>
            <a:normAutofit/>
          </a:bodyPr>
          <a:lstStyle/>
          <a:p>
            <a:r>
              <a:rPr lang="de-CH" sz="1400" dirty="0" smtClean="0"/>
              <a:t>Auch der Wandel vom «medizinischen» zum «sozialen» Verständnis von Behinderung ist im </a:t>
            </a:r>
            <a:r>
              <a:rPr lang="de-CH" sz="1400" dirty="0" err="1" smtClean="0"/>
              <a:t>Paradigmawechsel</a:t>
            </a:r>
            <a:r>
              <a:rPr lang="de-CH" sz="1400" dirty="0" smtClean="0"/>
              <a:t> enthalten.</a:t>
            </a:r>
          </a:p>
          <a:p>
            <a:endParaRPr lang="de-CH" sz="1400" dirty="0" smtClean="0"/>
          </a:p>
          <a:p>
            <a:r>
              <a:rPr lang="de-CH" sz="1400" dirty="0" smtClean="0"/>
              <a:t>Wenn wir nur das einzelne Individuum mit seiner Behinderung betrachten, ist es vor allem die medizinische Sichtweise: Was fehlt ihm? Könnten wir das beheben, behandeln, verbessern? Welche Hilfsmittel, welche Medikament könnten eine Verbesserung bewirken? Wie kann das Individuum mit seinen Beeinträchtigungen leben?</a:t>
            </a:r>
          </a:p>
          <a:p>
            <a:endParaRPr lang="de-CH" sz="1400" dirty="0"/>
          </a:p>
          <a:p>
            <a:r>
              <a:rPr lang="de-CH" sz="1400" dirty="0" smtClean="0"/>
              <a:t>Im sozialen Verständnis von «Behinderung» rückt das Individuum in den Hintergrund und die ganze Gesellschaft muss sich überlegen, wie alle Menschen, also auch solche mit Behinderung, in der Gesellschaft leben können. Wie muss sich die Gesellschaft einrichten, anpassen, gestalten, damit es möglich ist, mit einer Behinderung zu leben?</a:t>
            </a:r>
            <a:endParaRPr lang="de-CH"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8E43D19-9A5D-4800-8C15-B6379B2A9531}" type="slidenum">
              <a:rPr lang="de-CH" smtClean="0"/>
              <a:pPr/>
              <a:t>13</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
        <p:nvSpPr>
          <p:cNvPr id="5" name="Notizenplatzhalter 4"/>
          <p:cNvSpPr>
            <a:spLocks noGrp="1"/>
          </p:cNvSpPr>
          <p:nvPr>
            <p:ph type="body" sz="quarter" idx="14"/>
          </p:nvPr>
        </p:nvSpPr>
        <p:spPr/>
        <p:txBody>
          <a:bodyPr>
            <a:normAutofit/>
          </a:bodyPr>
          <a:lstStyle/>
          <a:p>
            <a:r>
              <a:rPr lang="de-CH" sz="1400" dirty="0" smtClean="0"/>
              <a:t>Es wird gerne darüber debattiert, ob der Begriff Inklusion oder Integration besser aussagen kann, was gemeint ist. </a:t>
            </a:r>
          </a:p>
          <a:p>
            <a:endParaRPr lang="de-CH" sz="1400" dirty="0"/>
          </a:p>
          <a:p>
            <a:r>
              <a:rPr lang="de-CH" sz="1400" dirty="0" smtClean="0"/>
              <a:t>Für uns Betroffene ist aber wichtig, dass wir nicht ausgeschlossen werden durch Spezialangebote wie Sondertransportdienste, Hinter- und Nebeneingänge, Behinderten-Organisationen, die spezifische Dienstleistungen anbieten, damit die Nichtbehinderten unter sich bleiben können und keine Behinderten «mitnehmen» oder «anschauen» müssen. </a:t>
            </a:r>
          </a:p>
          <a:p>
            <a:endParaRPr lang="de-CH" sz="1400" dirty="0" smtClean="0"/>
          </a:p>
          <a:p>
            <a:r>
              <a:rPr lang="de-CH" sz="1400" dirty="0" smtClean="0"/>
              <a:t>Je mehr die Umwelt angepasst, je mehr Zugang ermöglicht wird, desto mehr Betroffene werden sich in der Öffentlichkeit bewegen können und desto «normaler» wird es für alle, Personen mit Behinderung kennenzulernen und sich mit ihnen auseinanderzusetzen. </a:t>
            </a:r>
            <a:endParaRPr lang="de-CH"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smtClean="0"/>
              <a:t>Die staatlichen Gelder der IV und zu einem grossen Teil auch private Spenden nähren die (etwas «böse gesagt») Wohlfahrtsindustrie. Diese «giesst» die Gelder weiter zu ihren </a:t>
            </a:r>
            <a:r>
              <a:rPr lang="de-CH" sz="1400" dirty="0" err="1" smtClean="0"/>
              <a:t>KlientInnen</a:t>
            </a:r>
            <a:r>
              <a:rPr lang="de-CH" sz="1400" dirty="0"/>
              <a:t> </a:t>
            </a:r>
            <a:r>
              <a:rPr lang="de-CH" sz="1400" dirty="0" smtClean="0"/>
              <a:t>mit Behinderung.</a:t>
            </a:r>
          </a:p>
          <a:p>
            <a:r>
              <a:rPr lang="de-CH" sz="1400" dirty="0" smtClean="0"/>
              <a:t>Die Betroffenen sind nach ihrer Behinderungsart in Verbänden und vielen kleinen Organisationen organisiert, die häufig auch (noch) von vielen Nichtbehinderten geführt und verwaltet werden. </a:t>
            </a:r>
            <a:endParaRPr lang="de-CH" sz="1400" dirty="0"/>
          </a:p>
          <a:p>
            <a:r>
              <a:rPr lang="de-CH" sz="1400" dirty="0" smtClean="0"/>
              <a:t>Eine einheitliche «Behindertenpartei» oder «-lobby» fehlt eigentlich, da die Interessen der einzelnen Verbände und Organisationen oft überwiegen und </a:t>
            </a:r>
            <a:r>
              <a:rPr lang="de-CH" sz="1400" dirty="0" err="1" smtClean="0"/>
              <a:t>das«Gärtchendenken</a:t>
            </a:r>
            <a:r>
              <a:rPr lang="de-CH" sz="1400" dirty="0" smtClean="0"/>
              <a:t>» eine eindeutige politische Stossrichtung verunmöglicht. </a:t>
            </a:r>
            <a:endParaRPr lang="de-CH" sz="14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14</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218985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smtClean="0"/>
              <a:t>Viele Gebäude, Anlagen und Einrichtungen – auch der Kirchen – sind schon alt und stehen unter Denkmalschutz. Da bringen Gesetze zum hindernisfreien Bauen NUR bei Neubauten den Betroffenen mit Mobilitätsbehinderung gar nichts, sondern sie werden weiterhin aus rein architektonischen Gegebenheiten ausgegrenzt.</a:t>
            </a:r>
          </a:p>
          <a:p>
            <a:endParaRPr lang="de-CH" sz="1400" dirty="0"/>
          </a:p>
          <a:p>
            <a:r>
              <a:rPr lang="de-CH" sz="1400" dirty="0" smtClean="0"/>
              <a:t>Mit Einsicht und dem nötigen Willen der Verantwortlichen ist es in fast jedem Fall möglich, pragmatische, vielleicht behelfsmässige, aber immerhin Lösungen für die Zugänglichkeit zu finden. </a:t>
            </a:r>
          </a:p>
          <a:p>
            <a:endParaRPr lang="de-CH" sz="1400" dirty="0"/>
          </a:p>
          <a:p>
            <a:r>
              <a:rPr lang="de-CH" sz="1400" dirty="0" smtClean="0"/>
              <a:t>Allerdings ist das Angebot der spontanen Hilfestellung («Rufen Sie einfach an, wir tragen Sie dann hinauf.») nicht zulässig! </a:t>
            </a:r>
            <a:r>
              <a:rPr lang="de-CH" sz="1400" dirty="0"/>
              <a:t> </a:t>
            </a:r>
            <a:r>
              <a:rPr lang="de-CH" sz="1400" dirty="0" smtClean="0"/>
              <a:t>Viel mehr ist beispielsweise zu prüfen, ob es Neben- oder Hintereingänge gibt, die leichter anzupassen wären, oder ob ein Treppenlift resp. eine Hebebühne den Dienst erfüllen würde.</a:t>
            </a:r>
          </a:p>
          <a:p>
            <a:endParaRPr lang="de-CH" sz="1400" dirty="0"/>
          </a:p>
          <a:p>
            <a:endParaRPr lang="de-CH" sz="14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15</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320213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smtClean="0"/>
              <a:t>Angebote und Dienstleistungen  wie Beratungen, Webseiten, Veranstaltungen, Kurse, Ferienreisen, Jugendorganisationen usw. müssen so konzipiert sein, dass sie von Menschen mit verschiedenster Behinderung in Anspruch genommen werden können und dürfen.</a:t>
            </a:r>
          </a:p>
          <a:p>
            <a:pPr marL="171450" indent="-171450">
              <a:buFontTx/>
              <a:buChar char="-"/>
            </a:pPr>
            <a:r>
              <a:rPr lang="de-CH" sz="1400" dirty="0" smtClean="0"/>
              <a:t>schriftliche Informationen auch in Braille-Schrift erstellen</a:t>
            </a:r>
          </a:p>
          <a:p>
            <a:pPr marL="171450" indent="-171450">
              <a:buFontTx/>
              <a:buChar char="-"/>
            </a:pPr>
            <a:r>
              <a:rPr lang="de-CH" sz="1400" dirty="0" smtClean="0"/>
              <a:t>Webseiten barrierefrei gestalten, einerseits lesbar für Personen mit Sehbehinderung, anderseits benutzbar und verständlich für Menschen mit intellektueller Behinderung.</a:t>
            </a:r>
          </a:p>
          <a:p>
            <a:pPr marL="171450" indent="-171450">
              <a:buFontTx/>
              <a:buChar char="-"/>
            </a:pPr>
            <a:r>
              <a:rPr lang="de-CH" sz="1400" dirty="0" err="1" smtClean="0"/>
              <a:t>GebärdendolmetscherInnen</a:t>
            </a:r>
            <a:r>
              <a:rPr lang="de-CH" sz="1400" dirty="0" smtClean="0"/>
              <a:t> engagieren, wenn gebärdenkommunizierende Personen anwesend sind</a:t>
            </a:r>
          </a:p>
          <a:p>
            <a:pPr marL="171450" indent="-171450">
              <a:buFontTx/>
              <a:buChar char="-"/>
            </a:pPr>
            <a:r>
              <a:rPr lang="de-CH" sz="1400" dirty="0" smtClean="0"/>
              <a:t>Videos auf der Webseite untertiteln</a:t>
            </a:r>
          </a:p>
          <a:p>
            <a:pPr marL="171450" indent="-171450">
              <a:buFontTx/>
              <a:buChar char="-"/>
            </a:pPr>
            <a:r>
              <a:rPr lang="de-CH" sz="1400" dirty="0" smtClean="0"/>
              <a:t>Induktionsanlagen installieren für Menschen mit Hörgeräten</a:t>
            </a:r>
          </a:p>
          <a:p>
            <a:pPr marL="171450" indent="-171450">
              <a:buFontTx/>
              <a:buChar char="-"/>
            </a:pPr>
            <a:r>
              <a:rPr lang="de-CH" sz="1400" dirty="0" smtClean="0"/>
              <a:t>Hilfsmittel und Assistenz (Blindenführ-, und Assistenzhunde, Rollstuhl-Zuggeräte, Begleitpersonen usw.) zulassen</a:t>
            </a:r>
            <a:endParaRPr lang="de-CH" sz="14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16</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67828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Bei jeder Stelle, die innerhalb einer Organisation oder Institution zu besetzen ist, sollte die Frage gestellt werden, ob es auch eine Person mit Behinderung sein könnte. Wenn ja, so müssen eventuell architektonische Hindernisse abgebaut, aber auch strukturelle Massnahmen getroffen werden, z.B. Doppelbesetzungen, mehr Assistenz usw. </a:t>
            </a:r>
          </a:p>
          <a:p>
            <a:endParaRPr lang="de-CH" sz="1600" dirty="0"/>
          </a:p>
          <a:p>
            <a:r>
              <a:rPr lang="de-CH" sz="1600" dirty="0" smtClean="0"/>
              <a:t>Gut ausgebildete Personen mit Behinderung gibt es, wenn integrative Bildung und Ausbildung erhältlich ist. Doch sehr wichtig sind auch «Vorbilder», also dass Betroffene schon in jungen Jahren sehen, dass andere Betroffene berufs- und erwerbstätig sein können, dass sie z.B. einen Jugendarbeiter, eine Lehrperson, eine Pastorin, einen Chorleiter mit Behinderung haben und sehen können, dass dies möglich ist. </a:t>
            </a:r>
          </a:p>
          <a:p>
            <a:endParaRPr lang="de-CH" sz="1600" dirty="0"/>
          </a:p>
          <a:p>
            <a:endParaRPr lang="de-CH" sz="16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17</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339065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Die Katholische Behindertenseelsorge sollte sich wie alle anderen Behindertenorganisationen auch immer wieder hinterfragen, ob es sie noch braucht oder ob die Forderungen nach Gleichberechtigung und Teilhabe am öffentlichen Leben für Menschen mit Behinderung verwirklicht wurden. Sicher wäre es falsch, an Ort zu treten, nur an das eigene «Überleben» zu denken, lediglich das eigene  Vermögen zu verwalten und so dazu beizutragen, dass Betroffene weiterhin abhängig bleiben von «Wohltätigkeit» und «Fürsorge». </a:t>
            </a:r>
          </a:p>
          <a:p>
            <a:endParaRPr lang="de-CH" sz="1600" dirty="0"/>
          </a:p>
          <a:p>
            <a:r>
              <a:rPr lang="de-CH" sz="1600" dirty="0" smtClean="0"/>
              <a:t>Wenn sich Behindertenorganisationen überflüssig machen, bedeutet dies auf der anderen Seite, dass die Behinderten voll und ganz integriert sind und niemals und nirgendwo mehr ausgeschlossen werden.</a:t>
            </a:r>
            <a:endParaRPr lang="de-CH" sz="16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18</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331459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Es gibt keine umfassenden statistische Erhebung darüber, wie viele Menschen mit einer Behinderung tatsächlich in unserer Gesellschaft leben, sondern nur Schätzungen. Man rechnet mit ungefähr 10 – 13 %.</a:t>
            </a:r>
          </a:p>
          <a:p>
            <a:r>
              <a:rPr lang="de-CH" sz="1600" dirty="0" smtClean="0"/>
              <a:t> </a:t>
            </a:r>
          </a:p>
          <a:p>
            <a:r>
              <a:rPr lang="de-CH" sz="1600" dirty="0" smtClean="0"/>
              <a:t>Nur ein Teil von diesen 10%-13% sind IV-</a:t>
            </a:r>
            <a:r>
              <a:rPr lang="de-CH" sz="1600" dirty="0" err="1" smtClean="0"/>
              <a:t>BezügerInnen</a:t>
            </a:r>
            <a:r>
              <a:rPr lang="de-CH" sz="1600" dirty="0" smtClean="0"/>
              <a:t>, beziehen also Leistungen der IV, entweder in Form einer Rente oder Leistungen zur Ausbildung und Wiedereingliederung.</a:t>
            </a:r>
          </a:p>
          <a:p>
            <a:endParaRPr lang="de-CH" sz="1400" dirty="0" smtClean="0"/>
          </a:p>
          <a:p>
            <a:endParaRPr lang="de-CH" sz="1400" dirty="0" smtClean="0"/>
          </a:p>
          <a:p>
            <a:endParaRPr lang="de-CH" sz="1400" dirty="0" smtClean="0"/>
          </a:p>
        </p:txBody>
      </p:sp>
      <p:sp>
        <p:nvSpPr>
          <p:cNvPr id="4" name="Foliennummernplatzhalter 3"/>
          <p:cNvSpPr>
            <a:spLocks noGrp="1"/>
          </p:cNvSpPr>
          <p:nvPr>
            <p:ph type="sldNum" sz="quarter" idx="10"/>
          </p:nvPr>
        </p:nvSpPr>
        <p:spPr/>
        <p:txBody>
          <a:bodyPr/>
          <a:lstStyle/>
          <a:p>
            <a:fld id="{98E43D19-9A5D-4800-8C15-B6379B2A9531}" type="slidenum">
              <a:rPr lang="de-CH" smtClean="0"/>
              <a:pPr/>
              <a:t>2</a:t>
            </a:fld>
            <a:endParaRPr lang="de-CH"/>
          </a:p>
        </p:txBody>
      </p:sp>
      <p:sp>
        <p:nvSpPr>
          <p:cNvPr id="5" name="Datumsplatzhalter 4"/>
          <p:cNvSpPr>
            <a:spLocks noGrp="1"/>
          </p:cNvSpPr>
          <p:nvPr>
            <p:ph type="dt" idx="11"/>
          </p:nvPr>
        </p:nvSpPr>
        <p:spPr/>
        <p:txBody>
          <a:bodyPr/>
          <a:lstStyle/>
          <a:p>
            <a:r>
              <a:rPr lang="de-DE" dirty="0" smtClean="0"/>
              <a:t>30.09.2012</a:t>
            </a:r>
            <a:endParaRPr lang="de-CH" dirty="0"/>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700" dirty="0" smtClean="0"/>
              <a:t>Es gibt zwei Möglichkeiten, wie nichtbehinderte Menschen auf eine Behinderung reagieren können. Entweder erzeugt sie Abscheu und Angst, erinnert an das eigene Leiden und Sterben und führt dazu, dass den Betroffenen gegenüber mit Abwehr und Ignoranz begegnet wird.</a:t>
            </a:r>
          </a:p>
          <a:p>
            <a:r>
              <a:rPr lang="de-CH" sz="1700" dirty="0" smtClean="0"/>
              <a:t>Auf der anderen Seite erregt die Behinderung grosses Mitleid und löst eher eine Überreaktion aus, indem man den Betroffenen unbedingt «helfen» möchte. Wenn diese Hilfe aber nicht abgesprochen und sogar unangebracht ist, kann sie eher einen «Übergriff» bedeuten, als eine wirkliche Hilfe.</a:t>
            </a:r>
          </a:p>
          <a:p>
            <a:r>
              <a:rPr lang="de-CH" sz="1700" dirty="0"/>
              <a:t>Religiöse Institutionen wie die Landeskirchen können sich weder die eine, noch die andere der hier vorgestellten Reaktionen erlauben. </a:t>
            </a:r>
          </a:p>
          <a:p>
            <a:endParaRPr lang="de-CH" sz="1700" dirty="0"/>
          </a:p>
          <a:p>
            <a:r>
              <a:rPr lang="de-CH" sz="1700" dirty="0"/>
              <a:t>Vor ihrem religiösen Hintergrund hatten sie eher mit Tatendrang und Helfersyndrom reagiert, leider in gewissen Zeiten aber auch mit dem Gegenteil, d.h. die Kirche kann der Eugenik wenig entgegen setzen, wenn sie «populär» und von einem Regime durchgesetzt wird wie die nächste Folie zeigt.</a:t>
            </a:r>
          </a:p>
          <a:p>
            <a:endParaRPr lang="de-CH" sz="1700" dirty="0" smtClean="0"/>
          </a:p>
          <a:p>
            <a:endParaRPr lang="de-CH" sz="1700" dirty="0" smtClean="0"/>
          </a:p>
        </p:txBody>
      </p:sp>
      <p:sp>
        <p:nvSpPr>
          <p:cNvPr id="4" name="Foliennummernplatzhalter 3"/>
          <p:cNvSpPr>
            <a:spLocks noGrp="1"/>
          </p:cNvSpPr>
          <p:nvPr>
            <p:ph type="sldNum" sz="quarter" idx="10"/>
          </p:nvPr>
        </p:nvSpPr>
        <p:spPr/>
        <p:txBody>
          <a:bodyPr/>
          <a:lstStyle/>
          <a:p>
            <a:fld id="{98E43D19-9A5D-4800-8C15-B6379B2A9531}" type="slidenum">
              <a:rPr lang="de-CH" smtClean="0"/>
              <a:pPr/>
              <a:t>3</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Datumsplatzhalter 7"/>
          <p:cNvSpPr>
            <a:spLocks noGrp="1"/>
          </p:cNvSpPr>
          <p:nvPr>
            <p:ph type="dt" idx="14"/>
          </p:nvPr>
        </p:nvSpPr>
        <p:spPr/>
        <p:txBody>
          <a:bodyPr/>
          <a:lstStyle/>
          <a:p>
            <a:r>
              <a:rPr lang="de-DE" dirty="0" smtClean="0"/>
              <a:t>30.09.2012</a:t>
            </a:r>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Menschen mit Behinderung können als «Belastung» für eine Gesellschaft empfunden werden. Politische Propaganda  trägt in wirtschaftlich bedrohlichen Krisen dazu bei, dass  </a:t>
            </a:r>
            <a:r>
              <a:rPr lang="de-CH" sz="1600" dirty="0" err="1" smtClean="0"/>
              <a:t>eugenische</a:t>
            </a:r>
            <a:r>
              <a:rPr lang="de-CH" sz="1600" dirty="0" smtClean="0"/>
              <a:t> Fantasien geäussert und wie im nationalsozialistischen Deutschland in der ersten Hälfte des 20. Jahrhunderts sogar in die Tat umgesetzt werden. </a:t>
            </a:r>
          </a:p>
          <a:p>
            <a:endParaRPr lang="de-CH" sz="1600" dirty="0"/>
          </a:p>
          <a:p>
            <a:r>
              <a:rPr lang="de-CH" sz="1600" dirty="0" smtClean="0"/>
              <a:t>Heute wird Eugenik fast unmerklich weiter betrieben, z.B. durch pränatale Diagnostik, aber auch Sterbehilfe, wenn Menschen davon überzeugt sind, ihr Leben sei nicht mehr lebenswert und sie seien eigentlich finanziell  unzumutbar für ihr Umfeld.(«Ich möchte niemandem zur Last fallen!» heisst der angeblich mutige und selbstbestimmte Entschluss.)</a:t>
            </a:r>
          </a:p>
          <a:p>
            <a:endParaRPr lang="de-CH" sz="1600" dirty="0"/>
          </a:p>
          <a:p>
            <a:endParaRPr lang="de-CH" sz="1600" dirty="0" smtClean="0"/>
          </a:p>
          <a:p>
            <a:endParaRPr lang="de-CH" sz="1600" dirty="0"/>
          </a:p>
          <a:p>
            <a:endParaRPr lang="de-CH" sz="1600" dirty="0" smtClean="0"/>
          </a:p>
          <a:p>
            <a:endParaRPr lang="de-CH" sz="1600" dirty="0"/>
          </a:p>
          <a:p>
            <a:endParaRPr lang="de-CH" sz="1600" dirty="0" smtClean="0"/>
          </a:p>
          <a:p>
            <a:endParaRPr lang="de-CH" sz="16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4</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203856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Im Neuen Testament wird verschiedentlich erzählt, dass Jesus einen Gelähmten geheilt habe. Genaueres wissen wir darüber aber nicht, sondern wir sollen dadurch Jesus als «Sohn Gottes» erfahren, der übermenschliche Kräfte hatte und als «Beweis» seiner Göttlichkeit solche spektakuläre Heilungen, also Wunder, durchgeführt haben soll.</a:t>
            </a:r>
          </a:p>
          <a:p>
            <a:endParaRPr lang="de-CH" sz="1600" dirty="0"/>
          </a:p>
          <a:p>
            <a:r>
              <a:rPr lang="de-CH" sz="1600" dirty="0" smtClean="0"/>
              <a:t>Wenn wir glauben, dass Jesus Behinderungen geheilt hat, weil er eben göttlich war, so müssen wir auch akzeptieren, dass es mit allem Glauben und aller Rechtschaffenheit der Menschheit nicht möglich ist, Menschen von ihrer Behinderung zu «erlösen», sie zu heilen.  Obwohl die Medizin weit fortgeschritten ist und viele Probleme lösen oder lindern kann, so gibt es immer noch und sogar neue Behinderungen und Krankheiten, vor denen auch die Medizin kapitulieren muss. </a:t>
            </a:r>
          </a:p>
          <a:p>
            <a:endParaRPr lang="de-CH" sz="16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5</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106661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600" dirty="0" smtClean="0"/>
              <a:t>In Zeiten des Mittelalters bekamen «Krüppel», die nicht selbstverschuldet , etwa wegen einer verhängten Körperstrafe wie «Hand abhacken» usw., eine bleibende Behinderung hatten, den sogenannten «Bettelbrief», mit dem sie in der Öffentlichkeit um Almosen betteln durften. </a:t>
            </a:r>
          </a:p>
          <a:p>
            <a:endParaRPr lang="de-CH" sz="1600" dirty="0"/>
          </a:p>
          <a:p>
            <a:r>
              <a:rPr lang="de-CH" sz="1600" dirty="0" smtClean="0"/>
              <a:t>Heute soll in unserer  westlichen Gesellschaft niemand mehr betteln müssen. Aber das Mitleid regt die Wohltätigkeit immer noch an und Benefiz-Veranstaltungen aller Art werden jedes Jahr mit grossem Eifer und viel Medienpräsenz durchgeführt. Dabei können sich Prominente und Nichtbehinderte ins Rampenlicht stellen und sich als «gute» Menschen darstellen.</a:t>
            </a:r>
          </a:p>
          <a:p>
            <a:r>
              <a:rPr lang="de-CH" sz="1600" dirty="0" smtClean="0"/>
              <a:t>Kaum oder gar nicht interessiert es das Publikum und die </a:t>
            </a:r>
            <a:r>
              <a:rPr lang="de-CH" sz="1600" dirty="0" err="1" smtClean="0"/>
              <a:t>SpenderInnen</a:t>
            </a:r>
            <a:r>
              <a:rPr lang="de-CH" sz="1600" dirty="0" smtClean="0"/>
              <a:t>, ob die Wohltätigkeit nicht vielleicht die Würde der Menschen verletzen könnte.</a:t>
            </a:r>
            <a:endParaRPr lang="de-CH" sz="16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6</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69924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smtClean="0"/>
              <a:t>Heinrich Pestalozzi, der in einer Zeit lebte, die von bedeutenden Umbrüchen geprägt war (Aufklärung, Französische und Amerikanische Revolution, Erarbeitung des Konzepts der Menschenrechte, Entstehung der demokratischen Schweiz), soll gesagt haben: «Wohltätigkeit ist das Ersaufen des Rechts im </a:t>
            </a:r>
            <a:r>
              <a:rPr lang="de-CH" sz="1400" dirty="0" err="1" smtClean="0"/>
              <a:t>Mistloch</a:t>
            </a:r>
            <a:r>
              <a:rPr lang="de-CH" sz="1400" dirty="0" smtClean="0"/>
              <a:t> der Gnade.» </a:t>
            </a:r>
          </a:p>
          <a:p>
            <a:r>
              <a:rPr lang="de-CH" sz="1400" dirty="0" smtClean="0"/>
              <a:t>Schon vor 200 Jahren gab es also Stimmen, die das Mitleid mit Armen, Benachteiligten  und die daraus hervorgehende Wohltätigkeit in Frage stellten.  Wohltätigkeit ist nämlich willkürlich (nicht alle  kommen in den Genuss ) und soll auch dem Wohltäter oder der Wohltäterin etwas bringen, z.B</a:t>
            </a:r>
            <a:r>
              <a:rPr lang="de-CH" sz="1400" dirty="0"/>
              <a:t>.</a:t>
            </a:r>
            <a:r>
              <a:rPr lang="de-CH" sz="1400" dirty="0" smtClean="0"/>
              <a:t> Ruhm und Ehre, Dankbarkeit der Betroffenen usw. </a:t>
            </a:r>
          </a:p>
          <a:p>
            <a:endParaRPr lang="de-CH" sz="1400" dirty="0"/>
          </a:p>
          <a:p>
            <a:r>
              <a:rPr lang="de-CH" sz="1400" dirty="0" smtClean="0"/>
              <a:t>Auf dem Holzschnitt eines anonymen Künstlers wird Pestalozzi mit seiner Ehefrau beim Unterrichten armer Kinder dargestellt. Es war ihm wichtig, dass ALLE Kinder Bildung erhalten, nicht nur die reichen und jene, die gerade den Wohltätigen gefallen.</a:t>
            </a:r>
            <a:endParaRPr lang="de-CH" sz="1400" dirty="0"/>
          </a:p>
        </p:txBody>
      </p:sp>
      <p:sp>
        <p:nvSpPr>
          <p:cNvPr id="4" name="Kopfzeilenplatzhalter 3"/>
          <p:cNvSpPr>
            <a:spLocks noGrp="1"/>
          </p:cNvSpPr>
          <p:nvPr>
            <p:ph type="hdr" sz="quarter" idx="10"/>
          </p:nvPr>
        </p:nvSpPr>
        <p:spPr/>
        <p:txBody>
          <a:bodyPr/>
          <a:lstStyle/>
          <a:p>
            <a:r>
              <a:rPr lang="de-CH" smtClean="0"/>
              <a:t>zum Jubiläumsanlass 40 Jahre Katholische Behindertenseelsorge Kanton Zürich</a:t>
            </a:r>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Foliennummernplatzhalter 6"/>
          <p:cNvSpPr>
            <a:spLocks noGrp="1"/>
          </p:cNvSpPr>
          <p:nvPr>
            <p:ph type="sldNum" sz="quarter" idx="13"/>
          </p:nvPr>
        </p:nvSpPr>
        <p:spPr/>
        <p:txBody>
          <a:bodyPr/>
          <a:lstStyle/>
          <a:p>
            <a:fld id="{98E43D19-9A5D-4800-8C15-B6379B2A9531}" type="slidenum">
              <a:rPr lang="de-CH" smtClean="0"/>
              <a:pPr/>
              <a:t>7</a:t>
            </a:fld>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extLst>
      <p:ext uri="{BB962C8B-B14F-4D97-AF65-F5344CB8AC3E}">
        <p14:creationId xmlns:p14="http://schemas.microsoft.com/office/powerpoint/2010/main" val="303045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8E43D19-9A5D-4800-8C15-B6379B2A9531}" type="slidenum">
              <a:rPr lang="de-CH" smtClean="0"/>
              <a:pPr/>
              <a:t>8</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Notizenplatzhalter 7"/>
          <p:cNvSpPr>
            <a:spLocks noGrp="1"/>
          </p:cNvSpPr>
          <p:nvPr>
            <p:ph type="body" sz="quarter" idx="14"/>
          </p:nvPr>
        </p:nvSpPr>
        <p:spPr/>
        <p:txBody>
          <a:bodyPr>
            <a:normAutofit/>
          </a:bodyPr>
          <a:lstStyle/>
          <a:p>
            <a:r>
              <a:rPr lang="de-CH" sz="1400" dirty="0" smtClean="0"/>
              <a:t>In den letzten zwanzig bis dreissig Jahren zeichnet sich ein sogenannter «</a:t>
            </a:r>
            <a:r>
              <a:rPr lang="de-CH" sz="1400" dirty="0" err="1" smtClean="0"/>
              <a:t>Paradigmawechsel</a:t>
            </a:r>
            <a:r>
              <a:rPr lang="de-CH" sz="1400" dirty="0" smtClean="0"/>
              <a:t>» ab, der aber noch nicht vollständig vollzogen worden ist. Es sind häufig noch beide Denkweisen (altes und neues Paradigma) anzutreffen.</a:t>
            </a:r>
          </a:p>
          <a:p>
            <a:endParaRPr lang="de-CH" sz="1400" dirty="0"/>
          </a:p>
          <a:p>
            <a:endParaRPr lang="de-CH" sz="1400" dirty="0" smtClean="0"/>
          </a:p>
          <a:p>
            <a:endParaRPr lang="de-CH" sz="1400" dirty="0"/>
          </a:p>
          <a:p>
            <a:endParaRPr lang="de-CH" sz="1400" dirty="0"/>
          </a:p>
        </p:txBody>
      </p:sp>
      <p:sp>
        <p:nvSpPr>
          <p:cNvPr id="9"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smtClean="0"/>
              <a:t>Heime oder Institutionen für Menschen mit Behinderung sind zuweilen unverzichtbar, denn Eltern und Angehörige können die Pflege und Betreuung nicht dauerhaft übernehmen. </a:t>
            </a:r>
          </a:p>
          <a:p>
            <a:r>
              <a:rPr lang="de-CH" sz="1400" dirty="0" smtClean="0"/>
              <a:t>Trotzdem bedeutet der </a:t>
            </a:r>
            <a:r>
              <a:rPr lang="de-CH" sz="1400" dirty="0" err="1" smtClean="0"/>
              <a:t>Paradigmawechsel</a:t>
            </a:r>
            <a:r>
              <a:rPr lang="de-CH" sz="1400" dirty="0" smtClean="0"/>
              <a:t> hier, dass auch Menschen, die in Institutionen leben, am gesellschaftlichen Leben teilnehmen wollen. Der öffentliche Verkehr muss auch für Personen aus Institutionen angepasst werden, um nur ein Beispiel zu nennen. Denn eine Institution ist nicht mehr das «Heim» von früher, wo hinter dicken Mauern am Rande der Gemeinde oder noch weiter entfernt vom Geschehen die Betroffenen vom Rest der Welt abgeschirmt versorgt werden.  </a:t>
            </a:r>
            <a:endParaRPr lang="de-CH" sz="1400" dirty="0"/>
          </a:p>
        </p:txBody>
      </p:sp>
      <p:sp>
        <p:nvSpPr>
          <p:cNvPr id="4" name="Foliennummernplatzhalter 3"/>
          <p:cNvSpPr>
            <a:spLocks noGrp="1"/>
          </p:cNvSpPr>
          <p:nvPr>
            <p:ph type="sldNum" sz="quarter" idx="10"/>
          </p:nvPr>
        </p:nvSpPr>
        <p:spPr/>
        <p:txBody>
          <a:bodyPr/>
          <a:lstStyle/>
          <a:p>
            <a:fld id="{98E43D19-9A5D-4800-8C15-B6379B2A9531}" type="slidenum">
              <a:rPr lang="de-CH" smtClean="0"/>
              <a:pPr/>
              <a:t>9</a:t>
            </a:fld>
            <a:endParaRPr lang="de-CH"/>
          </a:p>
        </p:txBody>
      </p:sp>
      <p:sp>
        <p:nvSpPr>
          <p:cNvPr id="6" name="Fußzeilenplatzhalter 5"/>
          <p:cNvSpPr>
            <a:spLocks noGrp="1"/>
          </p:cNvSpPr>
          <p:nvPr>
            <p:ph type="ftr" sz="quarter" idx="12"/>
          </p:nvPr>
        </p:nvSpPr>
        <p:spPr/>
        <p:txBody>
          <a:bodyPr/>
          <a:lstStyle/>
          <a:p>
            <a:r>
              <a:rPr lang="de-CH" smtClean="0"/>
              <a:t>©Thea Mauchle</a:t>
            </a:r>
            <a:endParaRPr lang="de-CH"/>
          </a:p>
        </p:txBody>
      </p:sp>
      <p:sp>
        <p:nvSpPr>
          <p:cNvPr id="7" name="Kopfzeilenplatzhalter 6"/>
          <p:cNvSpPr>
            <a:spLocks noGrp="1"/>
          </p:cNvSpPr>
          <p:nvPr>
            <p:ph type="hdr" sz="quarter" idx="13"/>
          </p:nvPr>
        </p:nvSpPr>
        <p:spPr/>
        <p:txBody>
          <a:bodyPr/>
          <a:lstStyle/>
          <a:p>
            <a:r>
              <a:rPr lang="de-CH" smtClean="0"/>
              <a:t>zum Jubiläumsanlass 40 Jahre Katholische Behindertenseelsorge Kanton Zürich</a:t>
            </a:r>
            <a:endParaRPr lang="de-CH"/>
          </a:p>
        </p:txBody>
      </p:sp>
      <p:sp>
        <p:nvSpPr>
          <p:cNvPr id="8" name="Datumsplatzhalter 7"/>
          <p:cNvSpPr>
            <a:spLocks noGrp="1"/>
          </p:cNvSpPr>
          <p:nvPr>
            <p:ph type="dt" idx="1"/>
          </p:nvPr>
        </p:nvSpPr>
        <p:spPr>
          <a:xfrm>
            <a:off x="5781898" y="0"/>
            <a:ext cx="1315759" cy="511731"/>
          </a:xfrm>
        </p:spPr>
        <p:txBody>
          <a:bodyPr/>
          <a:lstStyle/>
          <a:p>
            <a:r>
              <a:rPr lang="de-DE" dirty="0" smtClean="0"/>
              <a:t>30.09.2012</a:t>
            </a:r>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1151B49-4E6E-4EB3-BBF3-09C9DEF57AB8}" type="datetimeFigureOut">
              <a:rPr lang="de-CH" smtClean="0"/>
              <a:t>15.03.13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36077259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1151B49-4E6E-4EB3-BBF3-09C9DEF57AB8}" type="datetimeFigureOut">
              <a:rPr lang="de-CH" smtClean="0"/>
              <a:t>15.03.13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12309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1151B49-4E6E-4EB3-BBF3-09C9DEF57AB8}" type="datetimeFigureOut">
              <a:rPr lang="de-CH" smtClean="0"/>
              <a:t>15.03.13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9858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71151B49-4E6E-4EB3-BBF3-09C9DEF57AB8}" type="datetimeFigureOut">
              <a:rPr lang="de-CH" smtClean="0"/>
              <a:t>15.03.13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37295319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1151B49-4E6E-4EB3-BBF3-09C9DEF57AB8}" type="datetimeFigureOut">
              <a:rPr lang="de-CH" smtClean="0"/>
              <a:t>15.03.13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197375286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1151B49-4E6E-4EB3-BBF3-09C9DEF57AB8}" type="datetimeFigureOut">
              <a:rPr lang="de-CH" smtClean="0"/>
              <a:t>15.03.13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310592545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71151B49-4E6E-4EB3-BBF3-09C9DEF57AB8}" type="datetimeFigureOut">
              <a:rPr lang="de-CH" smtClean="0"/>
              <a:t>15.03.13</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10372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1151B49-4E6E-4EB3-BBF3-09C9DEF57AB8}" type="datetimeFigureOut">
              <a:rPr lang="de-CH" smtClean="0"/>
              <a:t>15.03.13</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161623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151B49-4E6E-4EB3-BBF3-09C9DEF57AB8}" type="datetimeFigureOut">
              <a:rPr lang="de-CH" smtClean="0"/>
              <a:t>15.03.13</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5555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1151B49-4E6E-4EB3-BBF3-09C9DEF57AB8}" type="datetimeFigureOut">
              <a:rPr lang="de-CH" smtClean="0"/>
              <a:t>15.03.13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308260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1151B49-4E6E-4EB3-BBF3-09C9DEF57AB8}" type="datetimeFigureOut">
              <a:rPr lang="de-CH" smtClean="0"/>
              <a:t>15.03.13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B12891-A26E-4DB9-8BBB-DB3338C350D0}" type="slidenum">
              <a:rPr lang="de-CH" smtClean="0"/>
              <a:t>‹Nr.›</a:t>
            </a:fld>
            <a:endParaRPr lang="de-CH"/>
          </a:p>
        </p:txBody>
      </p:sp>
    </p:spTree>
    <p:extLst>
      <p:ext uri="{BB962C8B-B14F-4D97-AF65-F5344CB8AC3E}">
        <p14:creationId xmlns:p14="http://schemas.microsoft.com/office/powerpoint/2010/main" val="4547552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otGrid">
          <a:fgClr>
            <a:schemeClr val="tx1">
              <a:lumMod val="50000"/>
              <a:lumOff val="50000"/>
            </a:schemeClr>
          </a:fgClr>
          <a:bgClr>
            <a:schemeClr val="bg1"/>
          </a:bgClr>
        </a:patt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51B49-4E6E-4EB3-BBF3-09C9DEF57AB8}" type="datetimeFigureOut">
              <a:rPr lang="de-CH" smtClean="0"/>
              <a:t>15.03.13</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12891-A26E-4DB9-8BBB-DB3338C350D0}" type="slidenum">
              <a:rPr lang="de-CH" smtClean="0"/>
              <a:t>‹Nr.›</a:t>
            </a:fld>
            <a:endParaRPr lang="de-CH"/>
          </a:p>
        </p:txBody>
      </p:sp>
    </p:spTree>
    <p:extLst>
      <p:ext uri="{BB962C8B-B14F-4D97-AF65-F5344CB8AC3E}">
        <p14:creationId xmlns:p14="http://schemas.microsoft.com/office/powerpoint/2010/main" val="6009809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Sabine-Cartoon-Thea.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375"/>
                    </a14:imgEffect>
                  </a14:imgLayer>
                </a14:imgProps>
              </a:ext>
            </a:extLst>
          </a:blip>
          <a:stretch>
            <a:fillRect/>
          </a:stretch>
        </p:blipFill>
        <p:spPr>
          <a:xfrm>
            <a:off x="6084168" y="2636912"/>
            <a:ext cx="2557298" cy="2706880"/>
          </a:xfrm>
          <a:prstGeom prst="rect">
            <a:avLst/>
          </a:prstGeom>
          <a:solidFill>
            <a:schemeClr val="bg1">
              <a:alpha val="0"/>
            </a:schemeClr>
          </a:solidFill>
        </p:spPr>
      </p:pic>
      <p:sp>
        <p:nvSpPr>
          <p:cNvPr id="6" name="Titel 5"/>
          <p:cNvSpPr>
            <a:spLocks noGrp="1"/>
          </p:cNvSpPr>
          <p:nvPr>
            <p:ph type="ctrTitle"/>
          </p:nvPr>
        </p:nvSpPr>
        <p:spPr>
          <a:xfrm>
            <a:off x="0" y="2492896"/>
            <a:ext cx="8101042" cy="1222080"/>
          </a:xfrm>
        </p:spPr>
        <p:txBody>
          <a:bodyPr/>
          <a:lstStyle/>
          <a:p>
            <a:pPr algn="l"/>
            <a:r>
              <a:rPr lang="de-CH" sz="4400" b="1" dirty="0" smtClean="0"/>
              <a:t>An- und Aufregungen</a:t>
            </a:r>
            <a:endParaRPr lang="de-CH" sz="4400" b="1" dirty="0"/>
          </a:p>
        </p:txBody>
      </p:sp>
      <p:sp>
        <p:nvSpPr>
          <p:cNvPr id="7" name="Untertitel 6"/>
          <p:cNvSpPr>
            <a:spLocks noGrp="1"/>
          </p:cNvSpPr>
          <p:nvPr>
            <p:ph type="subTitle" idx="1"/>
          </p:nvPr>
        </p:nvSpPr>
        <p:spPr>
          <a:xfrm>
            <a:off x="5976917" y="5445224"/>
            <a:ext cx="2771800" cy="720080"/>
          </a:xfrm>
        </p:spPr>
        <p:txBody>
          <a:bodyPr>
            <a:normAutofit/>
          </a:bodyPr>
          <a:lstStyle/>
          <a:p>
            <a:r>
              <a:rPr lang="de-CH" dirty="0" smtClean="0"/>
              <a:t>Thea Mauchle</a:t>
            </a: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12776"/>
            <a:ext cx="4818213" cy="97059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t>Paradigmawechsel</a:t>
            </a:r>
            <a:r>
              <a:rPr lang="de-CH" dirty="0" smtClean="0"/>
              <a:t> </a:t>
            </a:r>
            <a:endParaRPr lang="de-CH" dirty="0"/>
          </a:p>
        </p:txBody>
      </p:sp>
      <p:sp>
        <p:nvSpPr>
          <p:cNvPr id="3" name="Textplatzhalter 2"/>
          <p:cNvSpPr>
            <a:spLocks noGrp="1"/>
          </p:cNvSpPr>
          <p:nvPr>
            <p:ph type="body" idx="1"/>
          </p:nvPr>
        </p:nvSpPr>
        <p:spPr>
          <a:xfrm>
            <a:off x="378608" y="2564904"/>
            <a:ext cx="4040188" cy="639762"/>
          </a:xfrm>
        </p:spPr>
        <p:txBody>
          <a:bodyPr>
            <a:normAutofit/>
          </a:bodyPr>
          <a:lstStyle/>
          <a:p>
            <a:pPr algn="ctr"/>
            <a:r>
              <a:rPr lang="de-CH" dirty="0" smtClean="0"/>
              <a:t>altes Paradigma  </a:t>
            </a:r>
          </a:p>
        </p:txBody>
      </p:sp>
      <p:sp>
        <p:nvSpPr>
          <p:cNvPr id="5" name="Textplatzhalter 4"/>
          <p:cNvSpPr>
            <a:spLocks noGrp="1"/>
          </p:cNvSpPr>
          <p:nvPr>
            <p:ph type="body" sz="quarter" idx="3"/>
          </p:nvPr>
        </p:nvSpPr>
        <p:spPr>
          <a:xfrm>
            <a:off x="4566433" y="2564904"/>
            <a:ext cx="4041775" cy="639762"/>
          </a:xfrm>
        </p:spPr>
        <p:txBody>
          <a:bodyPr>
            <a:noAutofit/>
          </a:bodyPr>
          <a:lstStyle/>
          <a:p>
            <a:pPr algn="ctr"/>
            <a:r>
              <a:rPr lang="de-CH" dirty="0" smtClean="0"/>
              <a:t>neues Paradigma </a:t>
            </a:r>
          </a:p>
        </p:txBody>
      </p:sp>
      <p:sp>
        <p:nvSpPr>
          <p:cNvPr id="13" name="Abgerundetes Rechteck 12"/>
          <p:cNvSpPr/>
          <p:nvPr/>
        </p:nvSpPr>
        <p:spPr>
          <a:xfrm>
            <a:off x="310307" y="3717032"/>
            <a:ext cx="3786214" cy="1728192"/>
          </a:xfrm>
          <a:prstGeom prst="roundRect">
            <a:avLst/>
          </a:prstGeom>
          <a:solidFill>
            <a:srgbClr val="F78009">
              <a:alpha val="40000"/>
            </a:srgbClr>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de-CH" sz="3200" b="1" dirty="0" smtClean="0">
                <a:solidFill>
                  <a:schemeClr val="tx1">
                    <a:lumMod val="95000"/>
                    <a:lumOff val="5000"/>
                  </a:schemeClr>
                </a:solidFill>
                <a:latin typeface="+mj-lt"/>
              </a:rPr>
              <a:t>von der Fürsorge abhängiges Objekt</a:t>
            </a:r>
            <a:endParaRPr lang="de-CH" sz="3200" b="1" dirty="0">
              <a:solidFill>
                <a:schemeClr val="tx1">
                  <a:lumMod val="95000"/>
                  <a:lumOff val="5000"/>
                </a:schemeClr>
              </a:solidFill>
              <a:latin typeface="+mj-lt"/>
            </a:endParaRPr>
          </a:p>
        </p:txBody>
      </p:sp>
      <p:sp>
        <p:nvSpPr>
          <p:cNvPr id="28" name="Abgerundetes Rechteck 27"/>
          <p:cNvSpPr/>
          <p:nvPr/>
        </p:nvSpPr>
        <p:spPr>
          <a:xfrm>
            <a:off x="5006100" y="3717032"/>
            <a:ext cx="3920850" cy="1728192"/>
          </a:xfrm>
          <a:prstGeom prst="roundRect">
            <a:avLst/>
          </a:prstGeom>
          <a:solidFill>
            <a:srgbClr val="F78009"/>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de-CH" sz="3200" b="1" dirty="0" smtClean="0">
                <a:solidFill>
                  <a:schemeClr val="tx1">
                    <a:lumMod val="95000"/>
                    <a:lumOff val="5000"/>
                  </a:schemeClr>
                </a:solidFill>
                <a:latin typeface="+mj-lt"/>
              </a:rPr>
              <a:t>selbstbestimmtes</a:t>
            </a:r>
            <a:endParaRPr lang="de-CH" sz="3200" b="1" dirty="0">
              <a:solidFill>
                <a:schemeClr val="tx1">
                  <a:lumMod val="95000"/>
                  <a:lumOff val="5000"/>
                </a:schemeClr>
              </a:solidFill>
              <a:latin typeface="+mj-lt"/>
            </a:endParaRPr>
          </a:p>
          <a:p>
            <a:r>
              <a:rPr lang="de-CH" sz="3200" b="1" dirty="0" smtClean="0">
                <a:solidFill>
                  <a:schemeClr val="tx1">
                    <a:lumMod val="95000"/>
                    <a:lumOff val="5000"/>
                  </a:schemeClr>
                </a:solidFill>
                <a:latin typeface="+mj-lt"/>
              </a:rPr>
              <a:t>Subjekt mit Bürgerrechten</a:t>
            </a:r>
          </a:p>
        </p:txBody>
      </p:sp>
      <p:sp>
        <p:nvSpPr>
          <p:cNvPr id="19" name="Textfeld 18"/>
          <p:cNvSpPr txBox="1"/>
          <p:nvPr/>
        </p:nvSpPr>
        <p:spPr>
          <a:xfrm>
            <a:off x="4572000" y="1523802"/>
            <a:ext cx="4357034" cy="523220"/>
          </a:xfrm>
          <a:prstGeom prst="rect">
            <a:avLst/>
          </a:prstGeom>
          <a:noFill/>
        </p:spPr>
        <p:txBody>
          <a:bodyPr wrap="square" rtlCol="0">
            <a:spAutoFit/>
          </a:bodyPr>
          <a:lstStyle/>
          <a:p>
            <a:r>
              <a:rPr lang="de-CH" sz="2800" dirty="0" smtClean="0">
                <a:latin typeface="+mj-lt"/>
              </a:rPr>
              <a:t>(Änderung der Denkweise)</a:t>
            </a:r>
            <a:endParaRPr lang="de-CH" sz="2800" dirty="0">
              <a:latin typeface="+mj-lt"/>
            </a:endParaRPr>
          </a:p>
        </p:txBody>
      </p:sp>
      <p:cxnSp>
        <p:nvCxnSpPr>
          <p:cNvPr id="10" name="Gerade Verbindung mit Pfeil 9"/>
          <p:cNvCxnSpPr>
            <a:stCxn id="13" idx="3"/>
            <a:endCxn id="28" idx="1"/>
          </p:cNvCxnSpPr>
          <p:nvPr/>
        </p:nvCxnSpPr>
        <p:spPr>
          <a:xfrm>
            <a:off x="4096521" y="4581128"/>
            <a:ext cx="909579" cy="0"/>
          </a:xfrm>
          <a:prstGeom prst="straightConnector1">
            <a:avLst/>
          </a:prstGeom>
          <a:ln w="47625">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91327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b="1" dirty="0" smtClean="0"/>
              <a:t>Menschenrecht</a:t>
            </a:r>
            <a:endParaRPr lang="de-CH" b="1" dirty="0"/>
          </a:p>
        </p:txBody>
      </p:sp>
      <p:sp>
        <p:nvSpPr>
          <p:cNvPr id="3" name="Inhaltsplatzhalter 2"/>
          <p:cNvSpPr>
            <a:spLocks noGrp="1"/>
          </p:cNvSpPr>
          <p:nvPr>
            <p:ph idx="1"/>
          </p:nvPr>
        </p:nvSpPr>
        <p:spPr>
          <a:xfrm>
            <a:off x="457200" y="1600200"/>
            <a:ext cx="8229600" cy="4757758"/>
          </a:xfrm>
        </p:spPr>
        <p:txBody>
          <a:bodyPr>
            <a:noAutofit/>
          </a:bodyPr>
          <a:lstStyle/>
          <a:p>
            <a:pPr algn="ctr">
              <a:buNone/>
            </a:pPr>
            <a:r>
              <a:rPr lang="de-CH" sz="2800" b="1" dirty="0" smtClean="0"/>
              <a:t>Bundesverfassung, Grundrecht</a:t>
            </a:r>
            <a:endParaRPr lang="de-CH" sz="2000" b="1" dirty="0" smtClean="0"/>
          </a:p>
          <a:p>
            <a:pPr>
              <a:buNone/>
            </a:pPr>
            <a:r>
              <a:rPr lang="de-CH" sz="2000" b="1" dirty="0" smtClean="0"/>
              <a:t>Art. 8 Rechtsgleichheit</a:t>
            </a:r>
          </a:p>
          <a:p>
            <a:pPr>
              <a:buNone/>
            </a:pPr>
            <a:r>
              <a:rPr lang="de-CH" sz="2000" dirty="0" smtClean="0"/>
              <a:t>1 Alle Menschen sind vor dem Gesetz gleich.</a:t>
            </a:r>
          </a:p>
          <a:p>
            <a:pPr marL="177800" indent="-177800">
              <a:buNone/>
            </a:pPr>
            <a:r>
              <a:rPr lang="de-CH" sz="2400" dirty="0" smtClean="0"/>
              <a:t>2 </a:t>
            </a:r>
            <a:r>
              <a:rPr lang="de-CH" sz="2400" b="1" dirty="0" smtClean="0"/>
              <a:t>Niemand darf diskriminiert werden, namentlich nicht </a:t>
            </a:r>
            <a:r>
              <a:rPr lang="de-CH" sz="2000" dirty="0" smtClean="0"/>
              <a:t>wegen der Herkunft, der  Rasse, des Geschlechts, des Alters, der Sprache, der sozialen Stellung, der Lebensform, der religiösen, weltanschaulichen oder politischen Überzeugung oder </a:t>
            </a:r>
            <a:r>
              <a:rPr lang="de-CH" sz="2400" b="1" dirty="0" smtClean="0"/>
              <a:t>wegen einer körperlichen, geistigen oder psychischen Behinderung.</a:t>
            </a:r>
            <a:endParaRPr lang="de-CH" sz="2000" b="1" dirty="0" smtClean="0"/>
          </a:p>
          <a:p>
            <a:pPr marL="177800" indent="-177800">
              <a:buNone/>
            </a:pPr>
            <a:r>
              <a:rPr lang="de-CH" sz="2000" dirty="0" smtClean="0"/>
              <a:t>3 Mann und Frau sind gleichberechtigt. Das Gesetz sorgt für ihre rechtliche und tatsächliche Gleichstellung, vor allem in Familie, Ausbildung und Arbeit. Mann und Frau haben Anspruch auf gleichen Lohn für gleichwertige Arbeit. </a:t>
            </a:r>
          </a:p>
          <a:p>
            <a:pPr marL="177800" indent="-177800">
              <a:buNone/>
            </a:pPr>
            <a:r>
              <a:rPr lang="de-CH" sz="2400" b="1" dirty="0" smtClean="0"/>
              <a:t>4 Das Gesetz sieht Massnahmen zur Beseitigung von Benachteiligungen der Behinderten vor.</a:t>
            </a:r>
          </a:p>
          <a:p>
            <a:pPr>
              <a:buNone/>
            </a:pPr>
            <a:endParaRPr lang="de-CH" sz="2000" dirty="0"/>
          </a:p>
        </p:txBody>
      </p:sp>
      <p:pic>
        <p:nvPicPr>
          <p:cNvPr id="8" name="Grafik 7" descr="790px-Logo_der_Schweizerischen_Eidgenossenschaft.svg.png"/>
          <p:cNvPicPr>
            <a:picLocks noChangeAspect="1"/>
          </p:cNvPicPr>
          <p:nvPr/>
        </p:nvPicPr>
        <p:blipFill>
          <a:blip r:embed="rId3"/>
          <a:stretch>
            <a:fillRect/>
          </a:stretch>
        </p:blipFill>
        <p:spPr>
          <a:xfrm>
            <a:off x="6045580" y="696690"/>
            <a:ext cx="3098420" cy="1000123"/>
          </a:xfrm>
          <a:prstGeom prst="rect">
            <a:avLst/>
          </a:prstGeom>
        </p:spPr>
      </p:pic>
    </p:spTree>
    <p:extLst>
      <p:ext uri="{BB962C8B-B14F-4D97-AF65-F5344CB8AC3E}">
        <p14:creationId xmlns:p14="http://schemas.microsoft.com/office/powerpoint/2010/main" val="213239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CH" b="1" dirty="0" err="1" smtClean="0"/>
              <a:t>Paradigmawechsel</a:t>
            </a:r>
            <a:r>
              <a:rPr lang="de-CH" dirty="0" smtClean="0"/>
              <a:t> </a:t>
            </a:r>
            <a:endParaRPr lang="de-CH" dirty="0"/>
          </a:p>
        </p:txBody>
      </p:sp>
      <p:sp>
        <p:nvSpPr>
          <p:cNvPr id="3" name="Textplatzhalter 2"/>
          <p:cNvSpPr>
            <a:spLocks noGrp="1"/>
          </p:cNvSpPr>
          <p:nvPr>
            <p:ph type="body" idx="1"/>
          </p:nvPr>
        </p:nvSpPr>
        <p:spPr>
          <a:xfrm>
            <a:off x="378608" y="2564904"/>
            <a:ext cx="4040188" cy="639762"/>
          </a:xfrm>
        </p:spPr>
        <p:txBody>
          <a:bodyPr>
            <a:normAutofit/>
          </a:bodyPr>
          <a:lstStyle/>
          <a:p>
            <a:pPr algn="ctr"/>
            <a:r>
              <a:rPr lang="de-CH" dirty="0" smtClean="0"/>
              <a:t>altes Paradigma  </a:t>
            </a:r>
          </a:p>
        </p:txBody>
      </p:sp>
      <p:sp>
        <p:nvSpPr>
          <p:cNvPr id="5" name="Textplatzhalter 4"/>
          <p:cNvSpPr>
            <a:spLocks noGrp="1"/>
          </p:cNvSpPr>
          <p:nvPr>
            <p:ph type="body" sz="quarter" idx="3"/>
          </p:nvPr>
        </p:nvSpPr>
        <p:spPr>
          <a:xfrm>
            <a:off x="4566433" y="2564904"/>
            <a:ext cx="4041775" cy="639762"/>
          </a:xfrm>
        </p:spPr>
        <p:txBody>
          <a:bodyPr>
            <a:noAutofit/>
          </a:bodyPr>
          <a:lstStyle/>
          <a:p>
            <a:pPr algn="ctr"/>
            <a:r>
              <a:rPr lang="de-CH" dirty="0" smtClean="0"/>
              <a:t>neues Paradigma </a:t>
            </a:r>
          </a:p>
        </p:txBody>
      </p:sp>
      <p:sp>
        <p:nvSpPr>
          <p:cNvPr id="13" name="Abgerundetes Rechteck 12"/>
          <p:cNvSpPr/>
          <p:nvPr/>
        </p:nvSpPr>
        <p:spPr>
          <a:xfrm>
            <a:off x="275400" y="3717032"/>
            <a:ext cx="3786214" cy="1728192"/>
          </a:xfrm>
          <a:prstGeom prst="roundRect">
            <a:avLst/>
          </a:prstGeom>
          <a:solidFill>
            <a:srgbClr val="F78009">
              <a:alpha val="40000"/>
            </a:srgbClr>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de-CH" sz="3200" b="1" dirty="0" smtClean="0">
                <a:solidFill>
                  <a:schemeClr val="tx1">
                    <a:lumMod val="95000"/>
                    <a:lumOff val="5000"/>
                  </a:schemeClr>
                </a:solidFill>
                <a:latin typeface="+mj-lt"/>
              </a:rPr>
              <a:t>tragisches Einzelschicksal</a:t>
            </a:r>
            <a:endParaRPr lang="de-CH" sz="3200" b="1" dirty="0">
              <a:solidFill>
                <a:schemeClr val="tx1">
                  <a:lumMod val="95000"/>
                  <a:lumOff val="5000"/>
                </a:schemeClr>
              </a:solidFill>
              <a:latin typeface="+mj-lt"/>
            </a:endParaRPr>
          </a:p>
        </p:txBody>
      </p:sp>
      <p:sp>
        <p:nvSpPr>
          <p:cNvPr id="28" name="Abgerundetes Rechteck 27"/>
          <p:cNvSpPr/>
          <p:nvPr/>
        </p:nvSpPr>
        <p:spPr>
          <a:xfrm>
            <a:off x="4827614" y="3725024"/>
            <a:ext cx="4153056" cy="1728192"/>
          </a:xfrm>
          <a:prstGeom prst="roundRect">
            <a:avLst/>
          </a:prstGeom>
          <a:solidFill>
            <a:srgbClr val="F78009"/>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de-CH" sz="3200" b="1" dirty="0" smtClean="0">
                <a:solidFill>
                  <a:schemeClr val="tx1">
                    <a:lumMod val="95000"/>
                    <a:lumOff val="5000"/>
                  </a:schemeClr>
                </a:solidFill>
                <a:latin typeface="+mj-lt"/>
              </a:rPr>
              <a:t>Herausforderung der ganzen Gesellschaft</a:t>
            </a:r>
            <a:endParaRPr lang="de-CH" sz="3200" b="1" dirty="0">
              <a:solidFill>
                <a:schemeClr val="tx1">
                  <a:lumMod val="95000"/>
                  <a:lumOff val="5000"/>
                </a:schemeClr>
              </a:solidFill>
              <a:latin typeface="+mj-lt"/>
            </a:endParaRPr>
          </a:p>
        </p:txBody>
      </p:sp>
      <p:sp>
        <p:nvSpPr>
          <p:cNvPr id="19" name="Textfeld 18"/>
          <p:cNvSpPr txBox="1"/>
          <p:nvPr/>
        </p:nvSpPr>
        <p:spPr>
          <a:xfrm>
            <a:off x="4572000" y="1523802"/>
            <a:ext cx="4357034" cy="523220"/>
          </a:xfrm>
          <a:prstGeom prst="rect">
            <a:avLst/>
          </a:prstGeom>
          <a:noFill/>
        </p:spPr>
        <p:txBody>
          <a:bodyPr wrap="square" rtlCol="0">
            <a:spAutoFit/>
          </a:bodyPr>
          <a:lstStyle/>
          <a:p>
            <a:r>
              <a:rPr lang="de-CH" sz="2800" dirty="0" smtClean="0">
                <a:latin typeface="+mj-lt"/>
              </a:rPr>
              <a:t>(Änderung der Denkweise)</a:t>
            </a:r>
            <a:endParaRPr lang="de-CH" sz="2800" dirty="0">
              <a:latin typeface="+mj-lt"/>
            </a:endParaRPr>
          </a:p>
        </p:txBody>
      </p:sp>
      <p:cxnSp>
        <p:nvCxnSpPr>
          <p:cNvPr id="9" name="Gerade Verbindung mit Pfeil 8"/>
          <p:cNvCxnSpPr>
            <a:endCxn id="28" idx="1"/>
          </p:cNvCxnSpPr>
          <p:nvPr/>
        </p:nvCxnSpPr>
        <p:spPr>
          <a:xfrm>
            <a:off x="4061614" y="4581128"/>
            <a:ext cx="766000" cy="7992"/>
          </a:xfrm>
          <a:prstGeom prst="straightConnector1">
            <a:avLst/>
          </a:prstGeom>
          <a:ln w="47625">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8282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t>Paradigmawechsel</a:t>
            </a:r>
            <a:r>
              <a:rPr lang="de-CH" dirty="0" smtClean="0"/>
              <a:t> </a:t>
            </a:r>
            <a:endParaRPr lang="de-CH" dirty="0"/>
          </a:p>
        </p:txBody>
      </p:sp>
      <p:sp>
        <p:nvSpPr>
          <p:cNvPr id="3" name="Textplatzhalter 2"/>
          <p:cNvSpPr>
            <a:spLocks noGrp="1"/>
          </p:cNvSpPr>
          <p:nvPr>
            <p:ph type="body" idx="1"/>
          </p:nvPr>
        </p:nvSpPr>
        <p:spPr>
          <a:xfrm>
            <a:off x="378608" y="2564904"/>
            <a:ext cx="4040188" cy="639762"/>
          </a:xfrm>
        </p:spPr>
        <p:txBody>
          <a:bodyPr>
            <a:normAutofit/>
          </a:bodyPr>
          <a:lstStyle/>
          <a:p>
            <a:pPr algn="ctr"/>
            <a:r>
              <a:rPr lang="de-CH" dirty="0" smtClean="0"/>
              <a:t>altes Paradigma  </a:t>
            </a:r>
          </a:p>
        </p:txBody>
      </p:sp>
      <p:sp>
        <p:nvSpPr>
          <p:cNvPr id="5" name="Textplatzhalter 4"/>
          <p:cNvSpPr>
            <a:spLocks noGrp="1"/>
          </p:cNvSpPr>
          <p:nvPr>
            <p:ph type="body" sz="quarter" idx="3"/>
          </p:nvPr>
        </p:nvSpPr>
        <p:spPr>
          <a:xfrm>
            <a:off x="4566433" y="2564904"/>
            <a:ext cx="4041775" cy="639762"/>
          </a:xfrm>
        </p:spPr>
        <p:txBody>
          <a:bodyPr>
            <a:noAutofit/>
          </a:bodyPr>
          <a:lstStyle/>
          <a:p>
            <a:pPr algn="ctr"/>
            <a:r>
              <a:rPr lang="de-CH" dirty="0" smtClean="0"/>
              <a:t>neues Paradigma </a:t>
            </a:r>
          </a:p>
        </p:txBody>
      </p:sp>
      <p:sp>
        <p:nvSpPr>
          <p:cNvPr id="13" name="Abgerundetes Rechteck 12"/>
          <p:cNvSpPr/>
          <p:nvPr/>
        </p:nvSpPr>
        <p:spPr>
          <a:xfrm>
            <a:off x="275400" y="3717032"/>
            <a:ext cx="3786214" cy="1728192"/>
          </a:xfrm>
          <a:prstGeom prst="roundRect">
            <a:avLst/>
          </a:prstGeom>
          <a:solidFill>
            <a:srgbClr val="F78009">
              <a:alpha val="40000"/>
            </a:srgbClr>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de-CH" sz="3200" b="1" dirty="0" smtClean="0">
                <a:solidFill>
                  <a:schemeClr val="tx1">
                    <a:lumMod val="95000"/>
                    <a:lumOff val="5000"/>
                  </a:schemeClr>
                </a:solidFill>
                <a:latin typeface="+mj-lt"/>
              </a:rPr>
              <a:t>Ausschluss </a:t>
            </a:r>
          </a:p>
          <a:p>
            <a:pPr algn="ctr"/>
            <a:r>
              <a:rPr lang="de-CH" sz="3200" b="1" dirty="0" smtClean="0">
                <a:solidFill>
                  <a:schemeClr val="tx1">
                    <a:lumMod val="95000"/>
                    <a:lumOff val="5000"/>
                  </a:schemeClr>
                </a:solidFill>
                <a:latin typeface="+mj-lt"/>
              </a:rPr>
              <a:t>Separation	</a:t>
            </a:r>
            <a:endParaRPr lang="de-CH" sz="3200" b="1" dirty="0">
              <a:solidFill>
                <a:schemeClr val="tx1">
                  <a:lumMod val="95000"/>
                  <a:lumOff val="5000"/>
                </a:schemeClr>
              </a:solidFill>
              <a:latin typeface="+mj-lt"/>
            </a:endParaRPr>
          </a:p>
        </p:txBody>
      </p:sp>
      <p:sp>
        <p:nvSpPr>
          <p:cNvPr id="28" name="Abgerundetes Rechteck 27"/>
          <p:cNvSpPr/>
          <p:nvPr/>
        </p:nvSpPr>
        <p:spPr>
          <a:xfrm>
            <a:off x="4948504" y="3717032"/>
            <a:ext cx="3857014" cy="1728192"/>
          </a:xfrm>
          <a:prstGeom prst="roundRect">
            <a:avLst/>
          </a:prstGeom>
          <a:solidFill>
            <a:srgbClr val="F78009"/>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de-CH" sz="2800" b="1" dirty="0" smtClean="0">
                <a:solidFill>
                  <a:schemeClr val="tx1">
                    <a:lumMod val="95000"/>
                    <a:lumOff val="5000"/>
                  </a:schemeClr>
                </a:solidFill>
                <a:latin typeface="+mj-lt"/>
              </a:rPr>
              <a:t>Inklusion Integration</a:t>
            </a:r>
          </a:p>
          <a:p>
            <a:r>
              <a:rPr lang="de-CH" sz="2800" b="1" dirty="0" smtClean="0">
                <a:solidFill>
                  <a:schemeClr val="tx1">
                    <a:lumMod val="95000"/>
                    <a:lumOff val="5000"/>
                  </a:schemeClr>
                </a:solidFill>
                <a:latin typeface="+mj-lt"/>
              </a:rPr>
              <a:t>Anpassung der Umwelt </a:t>
            </a:r>
          </a:p>
          <a:p>
            <a:r>
              <a:rPr lang="de-CH" sz="2800" b="1" dirty="0" smtClean="0">
                <a:solidFill>
                  <a:schemeClr val="tx1">
                    <a:lumMod val="95000"/>
                    <a:lumOff val="5000"/>
                  </a:schemeClr>
                </a:solidFill>
                <a:latin typeface="+mj-lt"/>
              </a:rPr>
              <a:t>«Zugang für alle»</a:t>
            </a:r>
          </a:p>
        </p:txBody>
      </p:sp>
      <p:sp>
        <p:nvSpPr>
          <p:cNvPr id="19" name="Textfeld 18"/>
          <p:cNvSpPr txBox="1"/>
          <p:nvPr/>
        </p:nvSpPr>
        <p:spPr>
          <a:xfrm>
            <a:off x="4482714" y="1236594"/>
            <a:ext cx="4357034" cy="523220"/>
          </a:xfrm>
          <a:prstGeom prst="rect">
            <a:avLst/>
          </a:prstGeom>
          <a:noFill/>
        </p:spPr>
        <p:txBody>
          <a:bodyPr wrap="square" rtlCol="0">
            <a:spAutoFit/>
          </a:bodyPr>
          <a:lstStyle/>
          <a:p>
            <a:r>
              <a:rPr lang="de-CH" sz="2800" dirty="0" smtClean="0">
                <a:latin typeface="+mj-lt"/>
              </a:rPr>
              <a:t>(Änderung der Denkweise)</a:t>
            </a:r>
            <a:endParaRPr lang="de-CH" sz="2800" dirty="0">
              <a:latin typeface="+mj-lt"/>
            </a:endParaRPr>
          </a:p>
        </p:txBody>
      </p:sp>
      <p:cxnSp>
        <p:nvCxnSpPr>
          <p:cNvPr id="9" name="Gerade Verbindung mit Pfeil 8"/>
          <p:cNvCxnSpPr>
            <a:endCxn id="28" idx="1"/>
          </p:cNvCxnSpPr>
          <p:nvPr/>
        </p:nvCxnSpPr>
        <p:spPr>
          <a:xfrm>
            <a:off x="4087510" y="4581128"/>
            <a:ext cx="860994" cy="0"/>
          </a:xfrm>
          <a:prstGeom prst="straightConnector1">
            <a:avLst/>
          </a:prstGeom>
          <a:ln w="47625">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9893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feil nach unten 7"/>
          <p:cNvSpPr/>
          <p:nvPr/>
        </p:nvSpPr>
        <p:spPr>
          <a:xfrm rot="20530408">
            <a:off x="1623592" y="1166544"/>
            <a:ext cx="1428760" cy="1245465"/>
          </a:xfrm>
          <a:prstGeom prst="downArrow">
            <a:avLst/>
          </a:prstGeom>
          <a:blipFill dpi="0" rotWithShape="1">
            <a:blip r:embed="rId3">
              <a:extLst>
                <a:ext uri="{28A0092B-C50C-407E-A947-70E740481C1C}">
                  <a14:useLocalDpi xmlns:a14="http://schemas.microsoft.com/office/drawing/2010/main" val="0"/>
                </a:ext>
              </a:extLst>
            </a:blip>
            <a:srcRect/>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9" name="Abgerundetes Rechteck 8"/>
          <p:cNvSpPr/>
          <p:nvPr/>
        </p:nvSpPr>
        <p:spPr>
          <a:xfrm>
            <a:off x="1194965" y="0"/>
            <a:ext cx="2286016" cy="977745"/>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CH" sz="3200" b="1" dirty="0" smtClean="0">
                <a:solidFill>
                  <a:schemeClr val="tx1"/>
                </a:solidFill>
                <a:latin typeface="+mj-lt"/>
              </a:rPr>
              <a:t>Staat (IV</a:t>
            </a:r>
            <a:r>
              <a:rPr lang="de-CH" sz="3200" dirty="0" smtClean="0">
                <a:solidFill>
                  <a:schemeClr val="tx1"/>
                </a:solidFill>
                <a:latin typeface="+mj-lt"/>
              </a:rPr>
              <a:t>)</a:t>
            </a:r>
            <a:endParaRPr lang="de-CH" sz="3200" b="1" dirty="0" smtClean="0">
              <a:solidFill>
                <a:schemeClr val="tx1"/>
              </a:solidFill>
              <a:latin typeface="+mj-lt"/>
            </a:endParaRPr>
          </a:p>
        </p:txBody>
      </p:sp>
      <p:sp>
        <p:nvSpPr>
          <p:cNvPr id="10" name="Zylinder 9"/>
          <p:cNvSpPr/>
          <p:nvPr/>
        </p:nvSpPr>
        <p:spPr>
          <a:xfrm>
            <a:off x="2155177" y="2551354"/>
            <a:ext cx="5072098" cy="1080120"/>
          </a:xfrm>
          <a:prstGeom prst="can">
            <a:avLst>
              <a:gd name="adj" fmla="val 23135"/>
            </a:avLst>
          </a:prstGeom>
          <a:solidFill>
            <a:schemeClr val="accent6">
              <a:lumMod val="75000"/>
            </a:schemeClr>
          </a:solidFill>
          <a:ln/>
          <a:scene3d>
            <a:camera prst="orthographicFront">
              <a:rot lat="0" lon="0" rev="0"/>
            </a:camera>
            <a:lightRig rig="threePt" dir="t">
              <a:rot lat="0" lon="0" rev="1200000"/>
            </a:lightRig>
          </a:scene3d>
        </p:spPr>
        <p:style>
          <a:lnRef idx="0">
            <a:schemeClr val="accent1"/>
          </a:lnRef>
          <a:fillRef idx="1003">
            <a:schemeClr val="dk2"/>
          </a:fillRef>
          <a:effectRef idx="3">
            <a:schemeClr val="accent1"/>
          </a:effectRef>
          <a:fontRef idx="minor">
            <a:schemeClr val="lt1"/>
          </a:fontRef>
        </p:style>
        <p:txBody>
          <a:bodyPr rtlCol="0" anchor="ctr"/>
          <a:lstStyle/>
          <a:p>
            <a:pPr algn="ctr"/>
            <a:r>
              <a:rPr lang="de-CH" sz="3600" b="1" dirty="0" smtClean="0">
                <a:solidFill>
                  <a:schemeClr val="tx1">
                    <a:lumMod val="95000"/>
                    <a:lumOff val="5000"/>
                  </a:schemeClr>
                </a:solidFill>
              </a:rPr>
              <a:t>«</a:t>
            </a:r>
            <a:r>
              <a:rPr lang="de-CH" sz="3600" b="1" dirty="0" smtClean="0">
                <a:solidFill>
                  <a:schemeClr val="tx1">
                    <a:lumMod val="95000"/>
                    <a:lumOff val="5000"/>
                  </a:schemeClr>
                </a:solidFill>
                <a:latin typeface="+mj-lt"/>
              </a:rPr>
              <a:t>Wohlfahrtsindustrie</a:t>
            </a:r>
            <a:r>
              <a:rPr lang="de-CH" sz="3600" b="1" dirty="0" smtClean="0">
                <a:solidFill>
                  <a:schemeClr val="tx1">
                    <a:lumMod val="95000"/>
                    <a:lumOff val="5000"/>
                  </a:schemeClr>
                </a:solidFill>
              </a:rPr>
              <a:t>»</a:t>
            </a:r>
            <a:endParaRPr lang="de-CH" b="1" dirty="0" smtClean="0">
              <a:solidFill>
                <a:schemeClr val="tx1">
                  <a:lumMod val="95000"/>
                  <a:lumOff val="5000"/>
                </a:schemeClr>
              </a:solidFill>
            </a:endParaRPr>
          </a:p>
        </p:txBody>
      </p:sp>
      <p:sp>
        <p:nvSpPr>
          <p:cNvPr id="11" name="Abgerundetes Rechteck 10"/>
          <p:cNvSpPr/>
          <p:nvPr/>
        </p:nvSpPr>
        <p:spPr>
          <a:xfrm>
            <a:off x="4794967" y="0"/>
            <a:ext cx="3744416" cy="977745"/>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CH" sz="3200" b="1" dirty="0" smtClean="0">
                <a:solidFill>
                  <a:schemeClr val="tx1"/>
                </a:solidFill>
                <a:latin typeface="+mj-lt"/>
              </a:rPr>
              <a:t>private Spenden</a:t>
            </a:r>
          </a:p>
        </p:txBody>
      </p:sp>
      <p:sp>
        <p:nvSpPr>
          <p:cNvPr id="12" name="Pfeil nach unten 11"/>
          <p:cNvSpPr/>
          <p:nvPr/>
        </p:nvSpPr>
        <p:spPr>
          <a:xfrm rot="1261250">
            <a:off x="5984922" y="1148087"/>
            <a:ext cx="1428760" cy="1245465"/>
          </a:xfrm>
          <a:prstGeom prst="downArrow">
            <a:avLst/>
          </a:prstGeom>
          <a:blipFill dpi="0" rotWithShape="1">
            <a:blip r:embed="rId3">
              <a:extLst>
                <a:ext uri="{28A0092B-C50C-407E-A947-70E740481C1C}">
                  <a14:useLocalDpi xmlns:a14="http://schemas.microsoft.com/office/drawing/2010/main" val="0"/>
                </a:ext>
              </a:extLst>
            </a:blip>
            <a:srcRect/>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14" name="Textfeld 13"/>
          <p:cNvSpPr txBox="1"/>
          <p:nvPr/>
        </p:nvSpPr>
        <p:spPr>
          <a:xfrm rot="250027">
            <a:off x="349305" y="2072762"/>
            <a:ext cx="1475656" cy="923330"/>
          </a:xfrm>
          <a:prstGeom prst="rect">
            <a:avLst/>
          </a:prstGeom>
          <a:noFill/>
        </p:spPr>
        <p:txBody>
          <a:bodyPr wrap="square" rtlCol="0">
            <a:spAutoFit/>
          </a:bodyPr>
          <a:lstStyle/>
          <a:p>
            <a:r>
              <a:rPr lang="de-CH" b="1" dirty="0" smtClean="0">
                <a:latin typeface="+mj-lt"/>
              </a:rPr>
              <a:t>Hilfsmittel herstellen / verkaufen</a:t>
            </a:r>
            <a:endParaRPr lang="de-CH" b="1" dirty="0">
              <a:latin typeface="+mj-lt"/>
            </a:endParaRPr>
          </a:p>
        </p:txBody>
      </p:sp>
      <p:sp>
        <p:nvSpPr>
          <p:cNvPr id="15" name="Textfeld 14"/>
          <p:cNvSpPr txBox="1"/>
          <p:nvPr/>
        </p:nvSpPr>
        <p:spPr>
          <a:xfrm rot="20878678">
            <a:off x="144584" y="2934574"/>
            <a:ext cx="2560870" cy="646331"/>
          </a:xfrm>
          <a:prstGeom prst="rect">
            <a:avLst/>
          </a:prstGeom>
          <a:noFill/>
        </p:spPr>
        <p:txBody>
          <a:bodyPr wrap="square" rtlCol="0">
            <a:spAutoFit/>
          </a:bodyPr>
          <a:lstStyle/>
          <a:p>
            <a:r>
              <a:rPr lang="de-CH" b="1" dirty="0" smtClean="0">
                <a:latin typeface="+mj-lt"/>
              </a:rPr>
              <a:t>Institutionen (wohnen, lernen, arbeiten)</a:t>
            </a:r>
            <a:endParaRPr lang="de-CH" b="1" dirty="0">
              <a:latin typeface="+mj-lt"/>
            </a:endParaRPr>
          </a:p>
        </p:txBody>
      </p:sp>
      <p:sp>
        <p:nvSpPr>
          <p:cNvPr id="16" name="Textfeld 15"/>
          <p:cNvSpPr txBox="1"/>
          <p:nvPr/>
        </p:nvSpPr>
        <p:spPr>
          <a:xfrm rot="1118698">
            <a:off x="7521231" y="2147989"/>
            <a:ext cx="1256127" cy="923330"/>
          </a:xfrm>
          <a:prstGeom prst="rect">
            <a:avLst/>
          </a:prstGeom>
          <a:noFill/>
        </p:spPr>
        <p:txBody>
          <a:bodyPr wrap="square" rtlCol="0">
            <a:spAutoFit/>
          </a:bodyPr>
          <a:lstStyle/>
          <a:p>
            <a:r>
              <a:rPr lang="de-CH" b="1" dirty="0" smtClean="0">
                <a:latin typeface="+mj-lt"/>
              </a:rPr>
              <a:t>abklären  beraten vertreten</a:t>
            </a:r>
            <a:endParaRPr lang="de-CH" b="1" dirty="0">
              <a:latin typeface="+mj-lt"/>
            </a:endParaRPr>
          </a:p>
        </p:txBody>
      </p:sp>
      <p:sp>
        <p:nvSpPr>
          <p:cNvPr id="17" name="Textfeld 16"/>
          <p:cNvSpPr txBox="1"/>
          <p:nvPr/>
        </p:nvSpPr>
        <p:spPr>
          <a:xfrm rot="255766">
            <a:off x="3120555" y="2024709"/>
            <a:ext cx="1475656" cy="369332"/>
          </a:xfrm>
          <a:prstGeom prst="rect">
            <a:avLst/>
          </a:prstGeom>
          <a:noFill/>
        </p:spPr>
        <p:txBody>
          <a:bodyPr wrap="square" rtlCol="0">
            <a:spAutoFit/>
          </a:bodyPr>
          <a:lstStyle/>
          <a:p>
            <a:r>
              <a:rPr lang="de-CH" b="1" dirty="0" smtClean="0">
                <a:latin typeface="+mj-lt"/>
              </a:rPr>
              <a:t>Verbände</a:t>
            </a:r>
            <a:endParaRPr lang="de-CH" b="1" dirty="0">
              <a:latin typeface="+mj-lt"/>
            </a:endParaRPr>
          </a:p>
        </p:txBody>
      </p:sp>
      <p:sp>
        <p:nvSpPr>
          <p:cNvPr id="18" name="Textfeld 17"/>
          <p:cNvSpPr txBox="1"/>
          <p:nvPr/>
        </p:nvSpPr>
        <p:spPr>
          <a:xfrm rot="20586647">
            <a:off x="4334182" y="1835702"/>
            <a:ext cx="1847769" cy="369332"/>
          </a:xfrm>
          <a:prstGeom prst="rect">
            <a:avLst/>
          </a:prstGeom>
          <a:noFill/>
          <a:ln>
            <a:noFill/>
            <a:prstDash val="sysDash"/>
          </a:ln>
        </p:spPr>
        <p:txBody>
          <a:bodyPr wrap="square" rtlCol="0">
            <a:spAutoFit/>
          </a:bodyPr>
          <a:lstStyle/>
          <a:p>
            <a:r>
              <a:rPr lang="de-CH" b="1" dirty="0" smtClean="0">
                <a:latin typeface="+mj-lt"/>
              </a:rPr>
              <a:t>Organisationen</a:t>
            </a:r>
            <a:endParaRPr lang="de-CH" b="1" dirty="0">
              <a:latin typeface="+mj-lt"/>
            </a:endParaRPr>
          </a:p>
        </p:txBody>
      </p:sp>
      <p:sp>
        <p:nvSpPr>
          <p:cNvPr id="19" name="Textfeld 18"/>
          <p:cNvSpPr txBox="1"/>
          <p:nvPr/>
        </p:nvSpPr>
        <p:spPr>
          <a:xfrm rot="784669">
            <a:off x="7549450" y="3326877"/>
            <a:ext cx="1317848" cy="369332"/>
          </a:xfrm>
          <a:prstGeom prst="rect">
            <a:avLst/>
          </a:prstGeom>
          <a:noFill/>
        </p:spPr>
        <p:txBody>
          <a:bodyPr wrap="square" rtlCol="0">
            <a:spAutoFit/>
          </a:bodyPr>
          <a:lstStyle/>
          <a:p>
            <a:r>
              <a:rPr lang="de-CH" b="1" dirty="0" smtClean="0">
                <a:latin typeface="+mj-lt"/>
              </a:rPr>
              <a:t>Stiftungen</a:t>
            </a:r>
            <a:endParaRPr lang="de-CH" b="1" dirty="0">
              <a:latin typeface="+mj-lt"/>
            </a:endParaRPr>
          </a:p>
        </p:txBody>
      </p:sp>
      <p:sp>
        <p:nvSpPr>
          <p:cNvPr id="20" name="Siebeneck 19"/>
          <p:cNvSpPr/>
          <p:nvPr/>
        </p:nvSpPr>
        <p:spPr>
          <a:xfrm>
            <a:off x="7577852" y="5569669"/>
            <a:ext cx="460638" cy="392909"/>
          </a:xfrm>
          <a:prstGeom prst="heptagon">
            <a:avLst/>
          </a:prstGeom>
          <a:solidFill>
            <a:srgbClr val="C6047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21" name="Siebeneck 20"/>
          <p:cNvSpPr/>
          <p:nvPr/>
        </p:nvSpPr>
        <p:spPr>
          <a:xfrm>
            <a:off x="964381" y="5373216"/>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23" name="Pfeil nach unten 22"/>
          <p:cNvSpPr/>
          <p:nvPr/>
        </p:nvSpPr>
        <p:spPr>
          <a:xfrm rot="469987">
            <a:off x="322209" y="4091105"/>
            <a:ext cx="674259" cy="684212"/>
          </a:xfrm>
          <a:prstGeom prst="downArrow">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24" name="Pfeil nach unten 23"/>
          <p:cNvSpPr/>
          <p:nvPr/>
        </p:nvSpPr>
        <p:spPr>
          <a:xfrm rot="1855102">
            <a:off x="1982730" y="3866285"/>
            <a:ext cx="693425" cy="684212"/>
          </a:xfrm>
          <a:prstGeom prst="downArrow">
            <a:avLst>
              <a:gd name="adj1" fmla="val 50000"/>
              <a:gd name="adj2" fmla="val 50388"/>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25" name="Pfeil nach unten 24"/>
          <p:cNvSpPr/>
          <p:nvPr/>
        </p:nvSpPr>
        <p:spPr>
          <a:xfrm>
            <a:off x="3595361" y="3832478"/>
            <a:ext cx="775833" cy="662848"/>
          </a:xfrm>
          <a:prstGeom prst="downArrow">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26" name="Pfeil nach unten 25"/>
          <p:cNvSpPr/>
          <p:nvPr/>
        </p:nvSpPr>
        <p:spPr>
          <a:xfrm>
            <a:off x="4870149" y="3815800"/>
            <a:ext cx="775833" cy="717388"/>
          </a:xfrm>
          <a:prstGeom prst="downArrow">
            <a:avLst/>
          </a:prstGeom>
          <a:blipFill dpi="0" rotWithShape="1">
            <a:blip r:embed="rId7" cstate="print">
              <a:extLst>
                <a:ext uri="{28A0092B-C50C-407E-A947-70E740481C1C}">
                  <a14:useLocalDpi xmlns:a14="http://schemas.microsoft.com/office/drawing/2010/main" val="0"/>
                </a:ext>
              </a:extLst>
            </a:blip>
            <a:srcRect/>
            <a:stretch>
              <a:fillRect/>
            </a:stretch>
          </a:blipFill>
          <a:ln w="1905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27" name="Pfeil nach unten 26"/>
          <p:cNvSpPr/>
          <p:nvPr/>
        </p:nvSpPr>
        <p:spPr>
          <a:xfrm rot="20063845">
            <a:off x="6449874" y="3536881"/>
            <a:ext cx="762364" cy="784120"/>
          </a:xfrm>
          <a:prstGeom prst="downArrow">
            <a:avLst/>
          </a:prstGeom>
          <a:blipFill dpi="0" rotWithShape="1">
            <a:blip r:embed="rId8" cstate="print">
              <a:extLst>
                <a:ext uri="{28A0092B-C50C-407E-A947-70E740481C1C}">
                  <a14:useLocalDpi xmlns:a14="http://schemas.microsoft.com/office/drawing/2010/main" val="0"/>
                </a:ext>
              </a:extLst>
            </a:blip>
            <a:srcRect/>
            <a:stretch>
              <a:fillRect/>
            </a:stretch>
          </a:blipFill>
          <a:ln w="19050">
            <a:solidFill>
              <a:srgbClr val="33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p:txBody>
      </p:sp>
      <p:sp>
        <p:nvSpPr>
          <p:cNvPr id="29" name="Siebeneck 28"/>
          <p:cNvSpPr/>
          <p:nvPr/>
        </p:nvSpPr>
        <p:spPr>
          <a:xfrm>
            <a:off x="1714480" y="5485300"/>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0" name="Siebeneck 29"/>
          <p:cNvSpPr/>
          <p:nvPr/>
        </p:nvSpPr>
        <p:spPr>
          <a:xfrm>
            <a:off x="2751486" y="5515150"/>
            <a:ext cx="460638" cy="392909"/>
          </a:xfrm>
          <a:prstGeom prst="heptagon">
            <a:avLst/>
          </a:prstGeom>
          <a:solidFill>
            <a:schemeClr val="accent3">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1" name="Siebeneck 30"/>
          <p:cNvSpPr/>
          <p:nvPr/>
        </p:nvSpPr>
        <p:spPr>
          <a:xfrm>
            <a:off x="3538891" y="4796241"/>
            <a:ext cx="460638" cy="392909"/>
          </a:xfrm>
          <a:prstGeom prst="heptagon">
            <a:avLst/>
          </a:prstGeom>
          <a:solidFill>
            <a:srgbClr val="C6047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4" name="Siebeneck 33"/>
          <p:cNvSpPr/>
          <p:nvPr/>
        </p:nvSpPr>
        <p:spPr>
          <a:xfrm>
            <a:off x="6766637" y="5210980"/>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5" name="Siebeneck 34"/>
          <p:cNvSpPr/>
          <p:nvPr/>
        </p:nvSpPr>
        <p:spPr>
          <a:xfrm>
            <a:off x="3983278" y="5548617"/>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6" name="Siebeneck 35"/>
          <p:cNvSpPr/>
          <p:nvPr/>
        </p:nvSpPr>
        <p:spPr>
          <a:xfrm>
            <a:off x="7176028" y="5961883"/>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7" name="Siebeneck 36"/>
          <p:cNvSpPr/>
          <p:nvPr/>
        </p:nvSpPr>
        <p:spPr>
          <a:xfrm>
            <a:off x="1187595" y="5962578"/>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8" name="Siebeneck 37"/>
          <p:cNvSpPr/>
          <p:nvPr/>
        </p:nvSpPr>
        <p:spPr>
          <a:xfrm>
            <a:off x="2120176" y="5766125"/>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39" name="Siebeneck 38"/>
          <p:cNvSpPr/>
          <p:nvPr/>
        </p:nvSpPr>
        <p:spPr>
          <a:xfrm>
            <a:off x="2902084" y="6105010"/>
            <a:ext cx="460638" cy="392909"/>
          </a:xfrm>
          <a:prstGeom prst="heptagon">
            <a:avLst/>
          </a:prstGeom>
          <a:solidFill>
            <a:srgbClr val="C6047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0" name="Siebeneck 39"/>
          <p:cNvSpPr/>
          <p:nvPr/>
        </p:nvSpPr>
        <p:spPr>
          <a:xfrm>
            <a:off x="3312407" y="5373217"/>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2" name="Siebeneck 41"/>
          <p:cNvSpPr/>
          <p:nvPr/>
        </p:nvSpPr>
        <p:spPr>
          <a:xfrm>
            <a:off x="5559516" y="4895936"/>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3" name="Siebeneck 42"/>
          <p:cNvSpPr/>
          <p:nvPr/>
        </p:nvSpPr>
        <p:spPr>
          <a:xfrm>
            <a:off x="5279776" y="6253250"/>
            <a:ext cx="460638" cy="339583"/>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4" name="Siebeneck 43"/>
          <p:cNvSpPr/>
          <p:nvPr/>
        </p:nvSpPr>
        <p:spPr>
          <a:xfrm>
            <a:off x="6096785" y="5477664"/>
            <a:ext cx="460638" cy="392909"/>
          </a:xfrm>
          <a:prstGeom prst="heptagon">
            <a:avLst/>
          </a:prstGeom>
          <a:solidFill>
            <a:schemeClr val="accent3">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6" name="Siebeneck 45"/>
          <p:cNvSpPr/>
          <p:nvPr/>
        </p:nvSpPr>
        <p:spPr>
          <a:xfrm>
            <a:off x="7498944" y="4895936"/>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7" name="Siebeneck 46"/>
          <p:cNvSpPr/>
          <p:nvPr/>
        </p:nvSpPr>
        <p:spPr>
          <a:xfrm>
            <a:off x="5986275" y="6005531"/>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8" name="Siebeneck 47"/>
          <p:cNvSpPr/>
          <p:nvPr/>
        </p:nvSpPr>
        <p:spPr>
          <a:xfrm>
            <a:off x="7775638" y="6201858"/>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9" name="Siebeneck 48"/>
          <p:cNvSpPr/>
          <p:nvPr/>
        </p:nvSpPr>
        <p:spPr>
          <a:xfrm>
            <a:off x="6647425" y="6301466"/>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0" name="Siebeneck 49"/>
          <p:cNvSpPr/>
          <p:nvPr/>
        </p:nvSpPr>
        <p:spPr>
          <a:xfrm>
            <a:off x="6295841" y="4833947"/>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1" name="Siebeneck 50"/>
          <p:cNvSpPr/>
          <p:nvPr/>
        </p:nvSpPr>
        <p:spPr>
          <a:xfrm>
            <a:off x="8122097" y="4447225"/>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2" name="Siebeneck 51"/>
          <p:cNvSpPr/>
          <p:nvPr/>
        </p:nvSpPr>
        <p:spPr>
          <a:xfrm>
            <a:off x="6362992" y="4369584"/>
            <a:ext cx="460638" cy="392909"/>
          </a:xfrm>
          <a:prstGeom prst="heptagon">
            <a:avLst/>
          </a:prstGeom>
          <a:solidFill>
            <a:schemeClr val="accent3">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4" name="Siebeneck 53"/>
          <p:cNvSpPr/>
          <p:nvPr/>
        </p:nvSpPr>
        <p:spPr>
          <a:xfrm>
            <a:off x="8321113" y="5976025"/>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5" name="Siebeneck 54"/>
          <p:cNvSpPr/>
          <p:nvPr/>
        </p:nvSpPr>
        <p:spPr>
          <a:xfrm>
            <a:off x="5439896" y="5525066"/>
            <a:ext cx="460638" cy="392909"/>
          </a:xfrm>
          <a:prstGeom prst="heptagon">
            <a:avLst/>
          </a:prstGeom>
          <a:solidFill>
            <a:schemeClr val="accent3">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6" name="Siebeneck 55"/>
          <p:cNvSpPr/>
          <p:nvPr/>
        </p:nvSpPr>
        <p:spPr>
          <a:xfrm>
            <a:off x="8406534" y="5053189"/>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7" name="Siebeneck 56"/>
          <p:cNvSpPr/>
          <p:nvPr/>
        </p:nvSpPr>
        <p:spPr>
          <a:xfrm>
            <a:off x="1968222" y="4980305"/>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8" name="Siebeneck 57"/>
          <p:cNvSpPr/>
          <p:nvPr/>
        </p:nvSpPr>
        <p:spPr>
          <a:xfrm>
            <a:off x="2582463" y="4769740"/>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59" name="Siebeneck 58"/>
          <p:cNvSpPr/>
          <p:nvPr/>
        </p:nvSpPr>
        <p:spPr>
          <a:xfrm>
            <a:off x="1998612" y="6265584"/>
            <a:ext cx="460638" cy="392909"/>
          </a:xfrm>
          <a:prstGeom prst="heptagon">
            <a:avLst/>
          </a:prstGeom>
          <a:solidFill>
            <a:srgbClr val="33339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2" name="Siebeneck 61"/>
          <p:cNvSpPr/>
          <p:nvPr/>
        </p:nvSpPr>
        <p:spPr>
          <a:xfrm>
            <a:off x="4501867" y="5310548"/>
            <a:ext cx="460638" cy="392909"/>
          </a:xfrm>
          <a:prstGeom prst="heptagon">
            <a:avLst/>
          </a:prstGeom>
          <a:solidFill>
            <a:srgbClr val="C6047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3" name="Siebeneck 62"/>
          <p:cNvSpPr/>
          <p:nvPr/>
        </p:nvSpPr>
        <p:spPr>
          <a:xfrm>
            <a:off x="278730" y="5137446"/>
            <a:ext cx="460638" cy="392909"/>
          </a:xfrm>
          <a:prstGeom prst="heptagon">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4" name="Siebeneck 63"/>
          <p:cNvSpPr/>
          <p:nvPr/>
        </p:nvSpPr>
        <p:spPr>
          <a:xfrm>
            <a:off x="388657" y="5852161"/>
            <a:ext cx="460638" cy="392909"/>
          </a:xfrm>
          <a:prstGeom prst="heptagon">
            <a:avLst/>
          </a:prstGeom>
          <a:solidFill>
            <a:srgbClr val="C60477"/>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1" name="Siebeneck 40"/>
          <p:cNvSpPr/>
          <p:nvPr/>
        </p:nvSpPr>
        <p:spPr>
          <a:xfrm>
            <a:off x="3941619" y="6105011"/>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45" name="Siebeneck 44"/>
          <p:cNvSpPr/>
          <p:nvPr/>
        </p:nvSpPr>
        <p:spPr>
          <a:xfrm>
            <a:off x="4478218" y="6194311"/>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0" name="Siebeneck 59"/>
          <p:cNvSpPr/>
          <p:nvPr/>
        </p:nvSpPr>
        <p:spPr>
          <a:xfrm>
            <a:off x="706132" y="6368934"/>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1" name="Siebeneck 60"/>
          <p:cNvSpPr/>
          <p:nvPr/>
        </p:nvSpPr>
        <p:spPr>
          <a:xfrm>
            <a:off x="4732186" y="4818071"/>
            <a:ext cx="460638" cy="392909"/>
          </a:xfrm>
          <a:prstGeom prst="heptagon">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6" name="Siebeneck 65"/>
          <p:cNvSpPr/>
          <p:nvPr/>
        </p:nvSpPr>
        <p:spPr>
          <a:xfrm>
            <a:off x="3480981" y="6355487"/>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7" name="Siebeneck 66"/>
          <p:cNvSpPr/>
          <p:nvPr/>
        </p:nvSpPr>
        <p:spPr>
          <a:xfrm>
            <a:off x="6569381" y="5629514"/>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8" name="Siebeneck 67"/>
          <p:cNvSpPr/>
          <p:nvPr/>
        </p:nvSpPr>
        <p:spPr>
          <a:xfrm>
            <a:off x="7117214" y="4256019"/>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9" name="Siebeneck 68"/>
          <p:cNvSpPr/>
          <p:nvPr/>
        </p:nvSpPr>
        <p:spPr>
          <a:xfrm>
            <a:off x="4201377" y="4592888"/>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70" name="Siebeneck 69"/>
          <p:cNvSpPr/>
          <p:nvPr/>
        </p:nvSpPr>
        <p:spPr>
          <a:xfrm>
            <a:off x="4966125" y="5680912"/>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71" name="Siebeneck 70"/>
          <p:cNvSpPr/>
          <p:nvPr/>
        </p:nvSpPr>
        <p:spPr>
          <a:xfrm>
            <a:off x="923866" y="4869955"/>
            <a:ext cx="460638" cy="392909"/>
          </a:xfrm>
          <a:prstGeom prst="heptagon">
            <a:avLst/>
          </a:prstGeom>
          <a:solidFill>
            <a:srgbClr val="00FFCC"/>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B</a:t>
            </a:r>
          </a:p>
        </p:txBody>
      </p:sp>
      <p:sp>
        <p:nvSpPr>
          <p:cNvPr id="65" name="Textfeld 64"/>
          <p:cNvSpPr txBox="1"/>
          <p:nvPr/>
        </p:nvSpPr>
        <p:spPr>
          <a:xfrm>
            <a:off x="3522660" y="1651035"/>
            <a:ext cx="1383114" cy="369332"/>
          </a:xfrm>
          <a:prstGeom prst="rect">
            <a:avLst/>
          </a:prstGeom>
          <a:noFill/>
          <a:ln>
            <a:noFill/>
            <a:prstDash val="sysDash"/>
          </a:ln>
        </p:spPr>
        <p:txBody>
          <a:bodyPr wrap="square" rtlCol="0">
            <a:spAutoFit/>
          </a:bodyPr>
          <a:lstStyle/>
          <a:p>
            <a:r>
              <a:rPr lang="de-CH" b="1" dirty="0" smtClean="0">
                <a:latin typeface="+mj-lt"/>
              </a:rPr>
              <a:t>Fachstellen</a:t>
            </a:r>
            <a:endParaRPr lang="de-CH" b="1" dirty="0">
              <a:latin typeface="+mj-lt"/>
            </a:endParaRPr>
          </a:p>
        </p:txBody>
      </p:sp>
    </p:spTree>
    <p:extLst>
      <p:ext uri="{BB962C8B-B14F-4D97-AF65-F5344CB8AC3E}">
        <p14:creationId xmlns:p14="http://schemas.microsoft.com/office/powerpoint/2010/main" val="120943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p:cTn id="74" dur="500" fill="hold"/>
                                        <p:tgtEl>
                                          <p:spTgt spid="48"/>
                                        </p:tgtEl>
                                        <p:attrNameLst>
                                          <p:attrName>ppt_w</p:attrName>
                                        </p:attrNameLst>
                                      </p:cBhvr>
                                      <p:tavLst>
                                        <p:tav tm="0">
                                          <p:val>
                                            <p:fltVal val="0"/>
                                          </p:val>
                                        </p:tav>
                                        <p:tav tm="100000">
                                          <p:val>
                                            <p:strVal val="#ppt_w"/>
                                          </p:val>
                                        </p:tav>
                                      </p:tavLst>
                                    </p:anim>
                                    <p:anim calcmode="lin" valueType="num">
                                      <p:cBhvr>
                                        <p:cTn id="75" dur="500" fill="hold"/>
                                        <p:tgtEl>
                                          <p:spTgt spid="48"/>
                                        </p:tgtEl>
                                        <p:attrNameLst>
                                          <p:attrName>ppt_h</p:attrName>
                                        </p:attrNameLst>
                                      </p:cBhvr>
                                      <p:tavLst>
                                        <p:tav tm="0">
                                          <p:val>
                                            <p:fltVal val="0"/>
                                          </p:val>
                                        </p:tav>
                                        <p:tav tm="100000">
                                          <p:val>
                                            <p:strVal val="#ppt_h"/>
                                          </p:val>
                                        </p:tav>
                                      </p:tavLst>
                                    </p:anim>
                                    <p:animEffect transition="in" filter="fade">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500" fill="hold"/>
                                        <p:tgtEl>
                                          <p:spTgt spid="55"/>
                                        </p:tgtEl>
                                        <p:attrNameLst>
                                          <p:attrName>ppt_w</p:attrName>
                                        </p:attrNameLst>
                                      </p:cBhvr>
                                      <p:tavLst>
                                        <p:tav tm="0">
                                          <p:val>
                                            <p:fltVal val="0"/>
                                          </p:val>
                                        </p:tav>
                                        <p:tav tm="100000">
                                          <p:val>
                                            <p:strVal val="#ppt_w"/>
                                          </p:val>
                                        </p:tav>
                                      </p:tavLst>
                                    </p:anim>
                                    <p:anim calcmode="lin" valueType="num">
                                      <p:cBhvr>
                                        <p:cTn id="87" dur="500" fill="hold"/>
                                        <p:tgtEl>
                                          <p:spTgt spid="55"/>
                                        </p:tgtEl>
                                        <p:attrNameLst>
                                          <p:attrName>ppt_h</p:attrName>
                                        </p:attrNameLst>
                                      </p:cBhvr>
                                      <p:tavLst>
                                        <p:tav tm="0">
                                          <p:val>
                                            <p:fltVal val="0"/>
                                          </p:val>
                                        </p:tav>
                                        <p:tav tm="100000">
                                          <p:val>
                                            <p:strVal val="#ppt_h"/>
                                          </p:val>
                                        </p:tav>
                                      </p:tavLst>
                                    </p:anim>
                                    <p:animEffect transition="in" filter="fade">
                                      <p:cBhvr>
                                        <p:cTn id="88" dur="500"/>
                                        <p:tgtEl>
                                          <p:spTgt spid="5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500" fill="hold"/>
                                        <p:tgtEl>
                                          <p:spTgt spid="60"/>
                                        </p:tgtEl>
                                        <p:attrNameLst>
                                          <p:attrName>ppt_w</p:attrName>
                                        </p:attrNameLst>
                                      </p:cBhvr>
                                      <p:tavLst>
                                        <p:tav tm="0">
                                          <p:val>
                                            <p:fltVal val="0"/>
                                          </p:val>
                                        </p:tav>
                                        <p:tav tm="100000">
                                          <p:val>
                                            <p:strVal val="#ppt_w"/>
                                          </p:val>
                                        </p:tav>
                                      </p:tavLst>
                                    </p:anim>
                                    <p:anim calcmode="lin" valueType="num">
                                      <p:cBhvr>
                                        <p:cTn id="104" dur="500" fill="hold"/>
                                        <p:tgtEl>
                                          <p:spTgt spid="60"/>
                                        </p:tgtEl>
                                        <p:attrNameLst>
                                          <p:attrName>ppt_h</p:attrName>
                                        </p:attrNameLst>
                                      </p:cBhvr>
                                      <p:tavLst>
                                        <p:tav tm="0">
                                          <p:val>
                                            <p:fltVal val="0"/>
                                          </p:val>
                                        </p:tav>
                                        <p:tav tm="100000">
                                          <p:val>
                                            <p:strVal val="#ppt_h"/>
                                          </p:val>
                                        </p:tav>
                                      </p:tavLst>
                                    </p:anim>
                                    <p:animEffect transition="in" filter="fade">
                                      <p:cBhvr>
                                        <p:cTn id="105" dur="500"/>
                                        <p:tgtEl>
                                          <p:spTgt spid="6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 fill="hold"/>
                                        <p:tgtEl>
                                          <p:spTgt spid="41"/>
                                        </p:tgtEl>
                                        <p:attrNameLst>
                                          <p:attrName>ppt_w</p:attrName>
                                        </p:attrNameLst>
                                      </p:cBhvr>
                                      <p:tavLst>
                                        <p:tav tm="0">
                                          <p:val>
                                            <p:fltVal val="0"/>
                                          </p:val>
                                        </p:tav>
                                        <p:tav tm="100000">
                                          <p:val>
                                            <p:strVal val="#ppt_w"/>
                                          </p:val>
                                        </p:tav>
                                      </p:tavLst>
                                    </p:anim>
                                    <p:anim calcmode="lin" valueType="num">
                                      <p:cBhvr>
                                        <p:cTn id="119" dur="500" fill="hold"/>
                                        <p:tgtEl>
                                          <p:spTgt spid="41"/>
                                        </p:tgtEl>
                                        <p:attrNameLst>
                                          <p:attrName>ppt_h</p:attrName>
                                        </p:attrNameLst>
                                      </p:cBhvr>
                                      <p:tavLst>
                                        <p:tav tm="0">
                                          <p:val>
                                            <p:fltVal val="0"/>
                                          </p:val>
                                        </p:tav>
                                        <p:tav tm="100000">
                                          <p:val>
                                            <p:strVal val="#ppt_h"/>
                                          </p:val>
                                        </p:tav>
                                      </p:tavLst>
                                    </p:anim>
                                    <p:animEffect transition="in" filter="fade">
                                      <p:cBhvr>
                                        <p:cTn id="120" dur="500"/>
                                        <p:tgtEl>
                                          <p:spTgt spid="41"/>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fill="hold"/>
                                        <p:tgtEl>
                                          <p:spTgt spid="61"/>
                                        </p:tgtEl>
                                        <p:attrNameLst>
                                          <p:attrName>ppt_w</p:attrName>
                                        </p:attrNameLst>
                                      </p:cBhvr>
                                      <p:tavLst>
                                        <p:tav tm="0">
                                          <p:val>
                                            <p:fltVal val="0"/>
                                          </p:val>
                                        </p:tav>
                                        <p:tav tm="100000">
                                          <p:val>
                                            <p:strVal val="#ppt_w"/>
                                          </p:val>
                                        </p:tav>
                                      </p:tavLst>
                                    </p:anim>
                                    <p:anim calcmode="lin" valueType="num">
                                      <p:cBhvr>
                                        <p:cTn id="129" dur="500" fill="hold"/>
                                        <p:tgtEl>
                                          <p:spTgt spid="61"/>
                                        </p:tgtEl>
                                        <p:attrNameLst>
                                          <p:attrName>ppt_h</p:attrName>
                                        </p:attrNameLst>
                                      </p:cBhvr>
                                      <p:tavLst>
                                        <p:tav tm="0">
                                          <p:val>
                                            <p:fltVal val="0"/>
                                          </p:val>
                                        </p:tav>
                                        <p:tav tm="100000">
                                          <p:val>
                                            <p:strVal val="#ppt_h"/>
                                          </p:val>
                                        </p:tav>
                                      </p:tavLst>
                                    </p:anim>
                                    <p:animEffect transition="in" filter="fade">
                                      <p:cBhvr>
                                        <p:cTn id="130" dur="500"/>
                                        <p:tgtEl>
                                          <p:spTgt spid="6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500" fill="hold"/>
                                        <p:tgtEl>
                                          <p:spTgt spid="47"/>
                                        </p:tgtEl>
                                        <p:attrNameLst>
                                          <p:attrName>ppt_w</p:attrName>
                                        </p:attrNameLst>
                                      </p:cBhvr>
                                      <p:tavLst>
                                        <p:tav tm="0">
                                          <p:val>
                                            <p:fltVal val="0"/>
                                          </p:val>
                                        </p:tav>
                                        <p:tav tm="100000">
                                          <p:val>
                                            <p:strVal val="#ppt_w"/>
                                          </p:val>
                                        </p:tav>
                                      </p:tavLst>
                                    </p:anim>
                                    <p:anim calcmode="lin" valueType="num">
                                      <p:cBhvr>
                                        <p:cTn id="134" dur="500" fill="hold"/>
                                        <p:tgtEl>
                                          <p:spTgt spid="47"/>
                                        </p:tgtEl>
                                        <p:attrNameLst>
                                          <p:attrName>ppt_h</p:attrName>
                                        </p:attrNameLst>
                                      </p:cBhvr>
                                      <p:tavLst>
                                        <p:tav tm="0">
                                          <p:val>
                                            <p:fltVal val="0"/>
                                          </p:val>
                                        </p:tav>
                                        <p:tav tm="100000">
                                          <p:val>
                                            <p:strVal val="#ppt_h"/>
                                          </p:val>
                                        </p:tav>
                                      </p:tavLst>
                                    </p:anim>
                                    <p:animEffect transition="in" filter="fade">
                                      <p:cBhvr>
                                        <p:cTn id="135" dur="500"/>
                                        <p:tgtEl>
                                          <p:spTgt spid="47"/>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 calcmode="lin" valueType="num">
                                      <p:cBhvr>
                                        <p:cTn id="138" dur="500" fill="hold"/>
                                        <p:tgtEl>
                                          <p:spTgt spid="49"/>
                                        </p:tgtEl>
                                        <p:attrNameLst>
                                          <p:attrName>ppt_w</p:attrName>
                                        </p:attrNameLst>
                                      </p:cBhvr>
                                      <p:tavLst>
                                        <p:tav tm="0">
                                          <p:val>
                                            <p:fltVal val="0"/>
                                          </p:val>
                                        </p:tav>
                                        <p:tav tm="100000">
                                          <p:val>
                                            <p:strVal val="#ppt_w"/>
                                          </p:val>
                                        </p:tav>
                                      </p:tavLst>
                                    </p:anim>
                                    <p:anim calcmode="lin" valueType="num">
                                      <p:cBhvr>
                                        <p:cTn id="139" dur="500" fill="hold"/>
                                        <p:tgtEl>
                                          <p:spTgt spid="49"/>
                                        </p:tgtEl>
                                        <p:attrNameLst>
                                          <p:attrName>ppt_h</p:attrName>
                                        </p:attrNameLst>
                                      </p:cBhvr>
                                      <p:tavLst>
                                        <p:tav tm="0">
                                          <p:val>
                                            <p:fltVal val="0"/>
                                          </p:val>
                                        </p:tav>
                                        <p:tav tm="100000">
                                          <p:val>
                                            <p:strVal val="#ppt_h"/>
                                          </p:val>
                                        </p:tav>
                                      </p:tavLst>
                                    </p:anim>
                                    <p:animEffect transition="in" filter="fade">
                                      <p:cBhvr>
                                        <p:cTn id="140" dur="500"/>
                                        <p:tgtEl>
                                          <p:spTgt spid="49"/>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4"/>
                                        </p:tgtEl>
                                        <p:attrNameLst>
                                          <p:attrName>style.visibility</p:attrName>
                                        </p:attrNameLst>
                                      </p:cBhvr>
                                      <p:to>
                                        <p:strVal val="visible"/>
                                      </p:to>
                                    </p:set>
                                    <p:anim calcmode="lin" valueType="num">
                                      <p:cBhvr>
                                        <p:cTn id="143" dur="500" fill="hold"/>
                                        <p:tgtEl>
                                          <p:spTgt spid="34"/>
                                        </p:tgtEl>
                                        <p:attrNameLst>
                                          <p:attrName>ppt_w</p:attrName>
                                        </p:attrNameLst>
                                      </p:cBhvr>
                                      <p:tavLst>
                                        <p:tav tm="0">
                                          <p:val>
                                            <p:fltVal val="0"/>
                                          </p:val>
                                        </p:tav>
                                        <p:tav tm="100000">
                                          <p:val>
                                            <p:strVal val="#ppt_w"/>
                                          </p:val>
                                        </p:tav>
                                      </p:tavLst>
                                    </p:anim>
                                    <p:anim calcmode="lin" valueType="num">
                                      <p:cBhvr>
                                        <p:cTn id="144" dur="500" fill="hold"/>
                                        <p:tgtEl>
                                          <p:spTgt spid="34"/>
                                        </p:tgtEl>
                                        <p:attrNameLst>
                                          <p:attrName>ppt_h</p:attrName>
                                        </p:attrNameLst>
                                      </p:cBhvr>
                                      <p:tavLst>
                                        <p:tav tm="0">
                                          <p:val>
                                            <p:fltVal val="0"/>
                                          </p:val>
                                        </p:tav>
                                        <p:tav tm="100000">
                                          <p:val>
                                            <p:strVal val="#ppt_h"/>
                                          </p:val>
                                        </p:tav>
                                      </p:tavLst>
                                    </p:anim>
                                    <p:animEffect transition="in" filter="fade">
                                      <p:cBhvr>
                                        <p:cTn id="145" dur="500"/>
                                        <p:tgtEl>
                                          <p:spTgt spid="34"/>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 calcmode="lin" valueType="num">
                                      <p:cBhvr>
                                        <p:cTn id="148" dur="500" fill="hold"/>
                                        <p:tgtEl>
                                          <p:spTgt spid="50"/>
                                        </p:tgtEl>
                                        <p:attrNameLst>
                                          <p:attrName>ppt_w</p:attrName>
                                        </p:attrNameLst>
                                      </p:cBhvr>
                                      <p:tavLst>
                                        <p:tav tm="0">
                                          <p:val>
                                            <p:fltVal val="0"/>
                                          </p:val>
                                        </p:tav>
                                        <p:tav tm="100000">
                                          <p:val>
                                            <p:strVal val="#ppt_w"/>
                                          </p:val>
                                        </p:tav>
                                      </p:tavLst>
                                    </p:anim>
                                    <p:anim calcmode="lin" valueType="num">
                                      <p:cBhvr>
                                        <p:cTn id="149" dur="500" fill="hold"/>
                                        <p:tgtEl>
                                          <p:spTgt spid="50"/>
                                        </p:tgtEl>
                                        <p:attrNameLst>
                                          <p:attrName>ppt_h</p:attrName>
                                        </p:attrNameLst>
                                      </p:cBhvr>
                                      <p:tavLst>
                                        <p:tav tm="0">
                                          <p:val>
                                            <p:fltVal val="0"/>
                                          </p:val>
                                        </p:tav>
                                        <p:tav tm="100000">
                                          <p:val>
                                            <p:strVal val="#ppt_h"/>
                                          </p:val>
                                        </p:tav>
                                      </p:tavLst>
                                    </p:anim>
                                    <p:animEffect transition="in" filter="fade">
                                      <p:cBhvr>
                                        <p:cTn id="150" dur="500"/>
                                        <p:tgtEl>
                                          <p:spTgt spid="50"/>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51"/>
                                        </p:tgtEl>
                                        <p:attrNameLst>
                                          <p:attrName>style.visibility</p:attrName>
                                        </p:attrNameLst>
                                      </p:cBhvr>
                                      <p:to>
                                        <p:strVal val="visible"/>
                                      </p:to>
                                    </p:set>
                                    <p:anim calcmode="lin" valueType="num">
                                      <p:cBhvr>
                                        <p:cTn id="153" dur="500" fill="hold"/>
                                        <p:tgtEl>
                                          <p:spTgt spid="51"/>
                                        </p:tgtEl>
                                        <p:attrNameLst>
                                          <p:attrName>ppt_w</p:attrName>
                                        </p:attrNameLst>
                                      </p:cBhvr>
                                      <p:tavLst>
                                        <p:tav tm="0">
                                          <p:val>
                                            <p:fltVal val="0"/>
                                          </p:val>
                                        </p:tav>
                                        <p:tav tm="100000">
                                          <p:val>
                                            <p:strVal val="#ppt_w"/>
                                          </p:val>
                                        </p:tav>
                                      </p:tavLst>
                                    </p:anim>
                                    <p:anim calcmode="lin" valueType="num">
                                      <p:cBhvr>
                                        <p:cTn id="154" dur="500" fill="hold"/>
                                        <p:tgtEl>
                                          <p:spTgt spid="51"/>
                                        </p:tgtEl>
                                        <p:attrNameLst>
                                          <p:attrName>ppt_h</p:attrName>
                                        </p:attrNameLst>
                                      </p:cBhvr>
                                      <p:tavLst>
                                        <p:tav tm="0">
                                          <p:val>
                                            <p:fltVal val="0"/>
                                          </p:val>
                                        </p:tav>
                                        <p:tav tm="100000">
                                          <p:val>
                                            <p:strVal val="#ppt_h"/>
                                          </p:val>
                                        </p:tav>
                                      </p:tavLst>
                                    </p:anim>
                                    <p:animEffect transition="in" filter="fade">
                                      <p:cBhvr>
                                        <p:cTn id="155" dur="500"/>
                                        <p:tgtEl>
                                          <p:spTgt spid="51"/>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54"/>
                                        </p:tgtEl>
                                        <p:attrNameLst>
                                          <p:attrName>style.visibility</p:attrName>
                                        </p:attrNameLst>
                                      </p:cBhvr>
                                      <p:to>
                                        <p:strVal val="visible"/>
                                      </p:to>
                                    </p:set>
                                    <p:anim calcmode="lin" valueType="num">
                                      <p:cBhvr>
                                        <p:cTn id="158" dur="500" fill="hold"/>
                                        <p:tgtEl>
                                          <p:spTgt spid="54"/>
                                        </p:tgtEl>
                                        <p:attrNameLst>
                                          <p:attrName>ppt_w</p:attrName>
                                        </p:attrNameLst>
                                      </p:cBhvr>
                                      <p:tavLst>
                                        <p:tav tm="0">
                                          <p:val>
                                            <p:fltVal val="0"/>
                                          </p:val>
                                        </p:tav>
                                        <p:tav tm="100000">
                                          <p:val>
                                            <p:strVal val="#ppt_w"/>
                                          </p:val>
                                        </p:tav>
                                      </p:tavLst>
                                    </p:anim>
                                    <p:anim calcmode="lin" valueType="num">
                                      <p:cBhvr>
                                        <p:cTn id="159" dur="500" fill="hold"/>
                                        <p:tgtEl>
                                          <p:spTgt spid="54"/>
                                        </p:tgtEl>
                                        <p:attrNameLst>
                                          <p:attrName>ppt_h</p:attrName>
                                        </p:attrNameLst>
                                      </p:cBhvr>
                                      <p:tavLst>
                                        <p:tav tm="0">
                                          <p:val>
                                            <p:fltVal val="0"/>
                                          </p:val>
                                        </p:tav>
                                        <p:tav tm="100000">
                                          <p:val>
                                            <p:strVal val="#ppt_h"/>
                                          </p:val>
                                        </p:tav>
                                      </p:tavLst>
                                    </p:anim>
                                    <p:animEffect transition="in" filter="fade">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grpId="0" nodeType="clickEffect">
                                  <p:stCondLst>
                                    <p:cond delay="0"/>
                                  </p:stCondLst>
                                  <p:childTnLst>
                                    <p:set>
                                      <p:cBhvr>
                                        <p:cTn id="164" dur="1" fill="hold">
                                          <p:stCondLst>
                                            <p:cond delay="0"/>
                                          </p:stCondLst>
                                        </p:cTn>
                                        <p:tgtEl>
                                          <p:spTgt spid="64"/>
                                        </p:tgtEl>
                                        <p:attrNameLst>
                                          <p:attrName>style.visibility</p:attrName>
                                        </p:attrNameLst>
                                      </p:cBhvr>
                                      <p:to>
                                        <p:strVal val="visible"/>
                                      </p:to>
                                    </p:set>
                                    <p:anim calcmode="lin" valueType="num">
                                      <p:cBhvr>
                                        <p:cTn id="165" dur="500" fill="hold"/>
                                        <p:tgtEl>
                                          <p:spTgt spid="64"/>
                                        </p:tgtEl>
                                        <p:attrNameLst>
                                          <p:attrName>ppt_w</p:attrName>
                                        </p:attrNameLst>
                                      </p:cBhvr>
                                      <p:tavLst>
                                        <p:tav tm="0">
                                          <p:val>
                                            <p:fltVal val="0"/>
                                          </p:val>
                                        </p:tav>
                                        <p:tav tm="100000">
                                          <p:val>
                                            <p:strVal val="#ppt_w"/>
                                          </p:val>
                                        </p:tav>
                                      </p:tavLst>
                                    </p:anim>
                                    <p:anim calcmode="lin" valueType="num">
                                      <p:cBhvr>
                                        <p:cTn id="166" dur="500" fill="hold"/>
                                        <p:tgtEl>
                                          <p:spTgt spid="64"/>
                                        </p:tgtEl>
                                        <p:attrNameLst>
                                          <p:attrName>ppt_h</p:attrName>
                                        </p:attrNameLst>
                                      </p:cBhvr>
                                      <p:tavLst>
                                        <p:tav tm="0">
                                          <p:val>
                                            <p:fltVal val="0"/>
                                          </p:val>
                                        </p:tav>
                                        <p:tav tm="100000">
                                          <p:val>
                                            <p:strVal val="#ppt_h"/>
                                          </p:val>
                                        </p:tav>
                                      </p:tavLst>
                                    </p:anim>
                                    <p:animEffect transition="in" filter="fade">
                                      <p:cBhvr>
                                        <p:cTn id="167" dur="500"/>
                                        <p:tgtEl>
                                          <p:spTgt spid="64"/>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Effect transition="in" filter="fade">
                                      <p:cBhvr>
                                        <p:cTn id="172" dur="500"/>
                                        <p:tgtEl>
                                          <p:spTgt spid="39"/>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500" fill="hold"/>
                                        <p:tgtEl>
                                          <p:spTgt spid="31"/>
                                        </p:tgtEl>
                                        <p:attrNameLst>
                                          <p:attrName>ppt_w</p:attrName>
                                        </p:attrNameLst>
                                      </p:cBhvr>
                                      <p:tavLst>
                                        <p:tav tm="0">
                                          <p:val>
                                            <p:fltVal val="0"/>
                                          </p:val>
                                        </p:tav>
                                        <p:tav tm="100000">
                                          <p:val>
                                            <p:strVal val="#ppt_w"/>
                                          </p:val>
                                        </p:tav>
                                      </p:tavLst>
                                    </p:anim>
                                    <p:anim calcmode="lin" valueType="num">
                                      <p:cBhvr>
                                        <p:cTn id="176" dur="500" fill="hold"/>
                                        <p:tgtEl>
                                          <p:spTgt spid="31"/>
                                        </p:tgtEl>
                                        <p:attrNameLst>
                                          <p:attrName>ppt_h</p:attrName>
                                        </p:attrNameLst>
                                      </p:cBhvr>
                                      <p:tavLst>
                                        <p:tav tm="0">
                                          <p:val>
                                            <p:fltVal val="0"/>
                                          </p:val>
                                        </p:tav>
                                        <p:tav tm="100000">
                                          <p:val>
                                            <p:strVal val="#ppt_h"/>
                                          </p:val>
                                        </p:tav>
                                      </p:tavLst>
                                    </p:anim>
                                    <p:animEffect transition="in" filter="fade">
                                      <p:cBhvr>
                                        <p:cTn id="177" dur="500"/>
                                        <p:tgtEl>
                                          <p:spTgt spid="3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62"/>
                                        </p:tgtEl>
                                        <p:attrNameLst>
                                          <p:attrName>style.visibility</p:attrName>
                                        </p:attrNameLst>
                                      </p:cBhvr>
                                      <p:to>
                                        <p:strVal val="visible"/>
                                      </p:to>
                                    </p:set>
                                    <p:anim calcmode="lin" valueType="num">
                                      <p:cBhvr>
                                        <p:cTn id="180" dur="500" fill="hold"/>
                                        <p:tgtEl>
                                          <p:spTgt spid="62"/>
                                        </p:tgtEl>
                                        <p:attrNameLst>
                                          <p:attrName>ppt_w</p:attrName>
                                        </p:attrNameLst>
                                      </p:cBhvr>
                                      <p:tavLst>
                                        <p:tav tm="0">
                                          <p:val>
                                            <p:fltVal val="0"/>
                                          </p:val>
                                        </p:tav>
                                        <p:tav tm="100000">
                                          <p:val>
                                            <p:strVal val="#ppt_w"/>
                                          </p:val>
                                        </p:tav>
                                      </p:tavLst>
                                    </p:anim>
                                    <p:anim calcmode="lin" valueType="num">
                                      <p:cBhvr>
                                        <p:cTn id="181" dur="500" fill="hold"/>
                                        <p:tgtEl>
                                          <p:spTgt spid="62"/>
                                        </p:tgtEl>
                                        <p:attrNameLst>
                                          <p:attrName>ppt_h</p:attrName>
                                        </p:attrNameLst>
                                      </p:cBhvr>
                                      <p:tavLst>
                                        <p:tav tm="0">
                                          <p:val>
                                            <p:fltVal val="0"/>
                                          </p:val>
                                        </p:tav>
                                        <p:tav tm="100000">
                                          <p:val>
                                            <p:strVal val="#ppt_h"/>
                                          </p:val>
                                        </p:tav>
                                      </p:tavLst>
                                    </p:anim>
                                    <p:animEffect transition="in" filter="fade">
                                      <p:cBhvr>
                                        <p:cTn id="182" dur="500"/>
                                        <p:tgtEl>
                                          <p:spTgt spid="62"/>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20"/>
                                        </p:tgtEl>
                                        <p:attrNameLst>
                                          <p:attrName>style.visibility</p:attrName>
                                        </p:attrNameLst>
                                      </p:cBhvr>
                                      <p:to>
                                        <p:strVal val="visible"/>
                                      </p:to>
                                    </p:set>
                                    <p:anim calcmode="lin" valueType="num">
                                      <p:cBhvr>
                                        <p:cTn id="185" dur="500" fill="hold"/>
                                        <p:tgtEl>
                                          <p:spTgt spid="20"/>
                                        </p:tgtEl>
                                        <p:attrNameLst>
                                          <p:attrName>ppt_w</p:attrName>
                                        </p:attrNameLst>
                                      </p:cBhvr>
                                      <p:tavLst>
                                        <p:tav tm="0">
                                          <p:val>
                                            <p:fltVal val="0"/>
                                          </p:val>
                                        </p:tav>
                                        <p:tav tm="100000">
                                          <p:val>
                                            <p:strVal val="#ppt_w"/>
                                          </p:val>
                                        </p:tav>
                                      </p:tavLst>
                                    </p:anim>
                                    <p:anim calcmode="lin" valueType="num">
                                      <p:cBhvr>
                                        <p:cTn id="186" dur="500" fill="hold"/>
                                        <p:tgtEl>
                                          <p:spTgt spid="20"/>
                                        </p:tgtEl>
                                        <p:attrNameLst>
                                          <p:attrName>ppt_h</p:attrName>
                                        </p:attrNameLst>
                                      </p:cBhvr>
                                      <p:tavLst>
                                        <p:tav tm="0">
                                          <p:val>
                                            <p:fltVal val="0"/>
                                          </p:val>
                                        </p:tav>
                                        <p:tav tm="100000">
                                          <p:val>
                                            <p:strVal val="#ppt_h"/>
                                          </p:val>
                                        </p:tav>
                                      </p:tavLst>
                                    </p:anim>
                                    <p:animEffect transition="in" filter="fade">
                                      <p:cBhvr>
                                        <p:cTn id="187" dur="500"/>
                                        <p:tgtEl>
                                          <p:spTgt spid="20"/>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71"/>
                                        </p:tgtEl>
                                        <p:attrNameLst>
                                          <p:attrName>style.visibility</p:attrName>
                                        </p:attrNameLst>
                                      </p:cBhvr>
                                      <p:to>
                                        <p:strVal val="visible"/>
                                      </p:to>
                                    </p:set>
                                    <p:anim calcmode="lin" valueType="num">
                                      <p:cBhvr>
                                        <p:cTn id="192" dur="500" fill="hold"/>
                                        <p:tgtEl>
                                          <p:spTgt spid="71"/>
                                        </p:tgtEl>
                                        <p:attrNameLst>
                                          <p:attrName>ppt_w</p:attrName>
                                        </p:attrNameLst>
                                      </p:cBhvr>
                                      <p:tavLst>
                                        <p:tav tm="0">
                                          <p:val>
                                            <p:fltVal val="0"/>
                                          </p:val>
                                        </p:tav>
                                        <p:tav tm="100000">
                                          <p:val>
                                            <p:strVal val="#ppt_w"/>
                                          </p:val>
                                        </p:tav>
                                      </p:tavLst>
                                    </p:anim>
                                    <p:anim calcmode="lin" valueType="num">
                                      <p:cBhvr>
                                        <p:cTn id="193" dur="500" fill="hold"/>
                                        <p:tgtEl>
                                          <p:spTgt spid="71"/>
                                        </p:tgtEl>
                                        <p:attrNameLst>
                                          <p:attrName>ppt_h</p:attrName>
                                        </p:attrNameLst>
                                      </p:cBhvr>
                                      <p:tavLst>
                                        <p:tav tm="0">
                                          <p:val>
                                            <p:fltVal val="0"/>
                                          </p:val>
                                        </p:tav>
                                        <p:tav tm="100000">
                                          <p:val>
                                            <p:strVal val="#ppt_h"/>
                                          </p:val>
                                        </p:tav>
                                      </p:tavLst>
                                    </p:anim>
                                    <p:animEffect transition="in" filter="fade">
                                      <p:cBhvr>
                                        <p:cTn id="194" dur="500"/>
                                        <p:tgtEl>
                                          <p:spTgt spid="71"/>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p:cTn id="197" dur="500" fill="hold"/>
                                        <p:tgtEl>
                                          <p:spTgt spid="66"/>
                                        </p:tgtEl>
                                        <p:attrNameLst>
                                          <p:attrName>ppt_w</p:attrName>
                                        </p:attrNameLst>
                                      </p:cBhvr>
                                      <p:tavLst>
                                        <p:tav tm="0">
                                          <p:val>
                                            <p:fltVal val="0"/>
                                          </p:val>
                                        </p:tav>
                                        <p:tav tm="100000">
                                          <p:val>
                                            <p:strVal val="#ppt_w"/>
                                          </p:val>
                                        </p:tav>
                                      </p:tavLst>
                                    </p:anim>
                                    <p:anim calcmode="lin" valueType="num">
                                      <p:cBhvr>
                                        <p:cTn id="198" dur="500" fill="hold"/>
                                        <p:tgtEl>
                                          <p:spTgt spid="66"/>
                                        </p:tgtEl>
                                        <p:attrNameLst>
                                          <p:attrName>ppt_h</p:attrName>
                                        </p:attrNameLst>
                                      </p:cBhvr>
                                      <p:tavLst>
                                        <p:tav tm="0">
                                          <p:val>
                                            <p:fltVal val="0"/>
                                          </p:val>
                                        </p:tav>
                                        <p:tav tm="100000">
                                          <p:val>
                                            <p:strVal val="#ppt_h"/>
                                          </p:val>
                                        </p:tav>
                                      </p:tavLst>
                                    </p:anim>
                                    <p:animEffect transition="in" filter="fade">
                                      <p:cBhvr>
                                        <p:cTn id="199" dur="500"/>
                                        <p:tgtEl>
                                          <p:spTgt spid="66"/>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70"/>
                                        </p:tgtEl>
                                        <p:attrNameLst>
                                          <p:attrName>style.visibility</p:attrName>
                                        </p:attrNameLst>
                                      </p:cBhvr>
                                      <p:to>
                                        <p:strVal val="visible"/>
                                      </p:to>
                                    </p:set>
                                    <p:anim calcmode="lin" valueType="num">
                                      <p:cBhvr>
                                        <p:cTn id="202" dur="500" fill="hold"/>
                                        <p:tgtEl>
                                          <p:spTgt spid="70"/>
                                        </p:tgtEl>
                                        <p:attrNameLst>
                                          <p:attrName>ppt_w</p:attrName>
                                        </p:attrNameLst>
                                      </p:cBhvr>
                                      <p:tavLst>
                                        <p:tav tm="0">
                                          <p:val>
                                            <p:fltVal val="0"/>
                                          </p:val>
                                        </p:tav>
                                        <p:tav tm="100000">
                                          <p:val>
                                            <p:strVal val="#ppt_w"/>
                                          </p:val>
                                        </p:tav>
                                      </p:tavLst>
                                    </p:anim>
                                    <p:anim calcmode="lin" valueType="num">
                                      <p:cBhvr>
                                        <p:cTn id="203" dur="500" fill="hold"/>
                                        <p:tgtEl>
                                          <p:spTgt spid="70"/>
                                        </p:tgtEl>
                                        <p:attrNameLst>
                                          <p:attrName>ppt_h</p:attrName>
                                        </p:attrNameLst>
                                      </p:cBhvr>
                                      <p:tavLst>
                                        <p:tav tm="0">
                                          <p:val>
                                            <p:fltVal val="0"/>
                                          </p:val>
                                        </p:tav>
                                        <p:tav tm="100000">
                                          <p:val>
                                            <p:strVal val="#ppt_h"/>
                                          </p:val>
                                        </p:tav>
                                      </p:tavLst>
                                    </p:anim>
                                    <p:animEffect transition="in" filter="fade">
                                      <p:cBhvr>
                                        <p:cTn id="204" dur="500"/>
                                        <p:tgtEl>
                                          <p:spTgt spid="70"/>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69"/>
                                        </p:tgtEl>
                                        <p:attrNameLst>
                                          <p:attrName>style.visibility</p:attrName>
                                        </p:attrNameLst>
                                      </p:cBhvr>
                                      <p:to>
                                        <p:strVal val="visible"/>
                                      </p:to>
                                    </p:set>
                                    <p:anim calcmode="lin" valueType="num">
                                      <p:cBhvr>
                                        <p:cTn id="207" dur="500" fill="hold"/>
                                        <p:tgtEl>
                                          <p:spTgt spid="69"/>
                                        </p:tgtEl>
                                        <p:attrNameLst>
                                          <p:attrName>ppt_w</p:attrName>
                                        </p:attrNameLst>
                                      </p:cBhvr>
                                      <p:tavLst>
                                        <p:tav tm="0">
                                          <p:val>
                                            <p:fltVal val="0"/>
                                          </p:val>
                                        </p:tav>
                                        <p:tav tm="100000">
                                          <p:val>
                                            <p:strVal val="#ppt_w"/>
                                          </p:val>
                                        </p:tav>
                                      </p:tavLst>
                                    </p:anim>
                                    <p:anim calcmode="lin" valueType="num">
                                      <p:cBhvr>
                                        <p:cTn id="208" dur="500" fill="hold"/>
                                        <p:tgtEl>
                                          <p:spTgt spid="69"/>
                                        </p:tgtEl>
                                        <p:attrNameLst>
                                          <p:attrName>ppt_h</p:attrName>
                                        </p:attrNameLst>
                                      </p:cBhvr>
                                      <p:tavLst>
                                        <p:tav tm="0">
                                          <p:val>
                                            <p:fltVal val="0"/>
                                          </p:val>
                                        </p:tav>
                                        <p:tav tm="100000">
                                          <p:val>
                                            <p:strVal val="#ppt_h"/>
                                          </p:val>
                                        </p:tav>
                                      </p:tavLst>
                                    </p:anim>
                                    <p:animEffect transition="in" filter="fade">
                                      <p:cBhvr>
                                        <p:cTn id="209" dur="500"/>
                                        <p:tgtEl>
                                          <p:spTgt spid="6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67"/>
                                        </p:tgtEl>
                                        <p:attrNameLst>
                                          <p:attrName>style.visibility</p:attrName>
                                        </p:attrNameLst>
                                      </p:cBhvr>
                                      <p:to>
                                        <p:strVal val="visible"/>
                                      </p:to>
                                    </p:set>
                                    <p:anim calcmode="lin" valueType="num">
                                      <p:cBhvr>
                                        <p:cTn id="212" dur="500" fill="hold"/>
                                        <p:tgtEl>
                                          <p:spTgt spid="67"/>
                                        </p:tgtEl>
                                        <p:attrNameLst>
                                          <p:attrName>ppt_w</p:attrName>
                                        </p:attrNameLst>
                                      </p:cBhvr>
                                      <p:tavLst>
                                        <p:tav tm="0">
                                          <p:val>
                                            <p:fltVal val="0"/>
                                          </p:val>
                                        </p:tav>
                                        <p:tav tm="100000">
                                          <p:val>
                                            <p:strVal val="#ppt_w"/>
                                          </p:val>
                                        </p:tav>
                                      </p:tavLst>
                                    </p:anim>
                                    <p:anim calcmode="lin" valueType="num">
                                      <p:cBhvr>
                                        <p:cTn id="213" dur="500" fill="hold"/>
                                        <p:tgtEl>
                                          <p:spTgt spid="67"/>
                                        </p:tgtEl>
                                        <p:attrNameLst>
                                          <p:attrName>ppt_h</p:attrName>
                                        </p:attrNameLst>
                                      </p:cBhvr>
                                      <p:tavLst>
                                        <p:tav tm="0">
                                          <p:val>
                                            <p:fltVal val="0"/>
                                          </p:val>
                                        </p:tav>
                                        <p:tav tm="100000">
                                          <p:val>
                                            <p:strVal val="#ppt_h"/>
                                          </p:val>
                                        </p:tav>
                                      </p:tavLst>
                                    </p:anim>
                                    <p:animEffect transition="in" filter="fade">
                                      <p:cBhvr>
                                        <p:cTn id="214" dur="500"/>
                                        <p:tgtEl>
                                          <p:spTgt spid="67"/>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68"/>
                                        </p:tgtEl>
                                        <p:attrNameLst>
                                          <p:attrName>style.visibility</p:attrName>
                                        </p:attrNameLst>
                                      </p:cBhvr>
                                      <p:to>
                                        <p:strVal val="visible"/>
                                      </p:to>
                                    </p:set>
                                    <p:anim calcmode="lin" valueType="num">
                                      <p:cBhvr>
                                        <p:cTn id="217" dur="500" fill="hold"/>
                                        <p:tgtEl>
                                          <p:spTgt spid="68"/>
                                        </p:tgtEl>
                                        <p:attrNameLst>
                                          <p:attrName>ppt_w</p:attrName>
                                        </p:attrNameLst>
                                      </p:cBhvr>
                                      <p:tavLst>
                                        <p:tav tm="0">
                                          <p:val>
                                            <p:fltVal val="0"/>
                                          </p:val>
                                        </p:tav>
                                        <p:tav tm="100000">
                                          <p:val>
                                            <p:strVal val="#ppt_w"/>
                                          </p:val>
                                        </p:tav>
                                      </p:tavLst>
                                    </p:anim>
                                    <p:anim calcmode="lin" valueType="num">
                                      <p:cBhvr>
                                        <p:cTn id="218" dur="500" fill="hold"/>
                                        <p:tgtEl>
                                          <p:spTgt spid="68"/>
                                        </p:tgtEl>
                                        <p:attrNameLst>
                                          <p:attrName>ppt_h</p:attrName>
                                        </p:attrNameLst>
                                      </p:cBhvr>
                                      <p:tavLst>
                                        <p:tav tm="0">
                                          <p:val>
                                            <p:fltVal val="0"/>
                                          </p:val>
                                        </p:tav>
                                        <p:tav tm="100000">
                                          <p:val>
                                            <p:strVal val="#ppt_h"/>
                                          </p:val>
                                        </p:tav>
                                      </p:tavLst>
                                    </p:anim>
                                    <p:animEffect transition="in" filter="fade">
                                      <p:cBhvr>
                                        <p:cTn id="219" dur="500"/>
                                        <p:tgtEl>
                                          <p:spTgt spid="68"/>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9"/>
                                        </p:tgtEl>
                                        <p:attrNameLst>
                                          <p:attrName>style.visibility</p:attrName>
                                        </p:attrNameLst>
                                      </p:cBhvr>
                                      <p:to>
                                        <p:strVal val="visible"/>
                                      </p:to>
                                    </p:set>
                                    <p:animEffect transition="in" filter="fade">
                                      <p:cBhvr>
                                        <p:cTn id="224" dur="500"/>
                                        <p:tgtEl>
                                          <p:spTgt spid="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8"/>
                                        </p:tgtEl>
                                        <p:attrNameLst>
                                          <p:attrName>style.visibility</p:attrName>
                                        </p:attrNameLst>
                                      </p:cBhvr>
                                      <p:to>
                                        <p:strVal val="visible"/>
                                      </p:to>
                                    </p:set>
                                    <p:animEffect transition="in" filter="fade">
                                      <p:cBhvr>
                                        <p:cTn id="227" dur="500"/>
                                        <p:tgtEl>
                                          <p:spTgt spid="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1"/>
                                        </p:tgtEl>
                                        <p:attrNameLst>
                                          <p:attrName>style.visibility</p:attrName>
                                        </p:attrNameLst>
                                      </p:cBhvr>
                                      <p:to>
                                        <p:strVal val="visible"/>
                                      </p:to>
                                    </p:set>
                                    <p:animEffect transition="in" filter="fade">
                                      <p:cBhvr>
                                        <p:cTn id="232" dur="500"/>
                                        <p:tgtEl>
                                          <p:spTgt spid="1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2"/>
                                        </p:tgtEl>
                                        <p:attrNameLst>
                                          <p:attrName>style.visibility</p:attrName>
                                        </p:attrNameLst>
                                      </p:cBhvr>
                                      <p:to>
                                        <p:strVal val="visible"/>
                                      </p:to>
                                    </p:set>
                                    <p:animEffect transition="in" filter="fade">
                                      <p:cBhvr>
                                        <p:cTn id="235" dur="500"/>
                                        <p:tgtEl>
                                          <p:spTgt spid="12"/>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5"/>
                                        </p:tgtEl>
                                        <p:attrNameLst>
                                          <p:attrName>style.visibility</p:attrName>
                                        </p:attrNameLst>
                                      </p:cBhvr>
                                      <p:to>
                                        <p:strVal val="visible"/>
                                      </p:to>
                                    </p:set>
                                    <p:animEffect transition="in" filter="fade">
                                      <p:cBhvr>
                                        <p:cTn id="240" dur="500"/>
                                        <p:tgtEl>
                                          <p:spTgt spid="15"/>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18"/>
                                        </p:tgtEl>
                                        <p:attrNameLst>
                                          <p:attrName>style.visibility</p:attrName>
                                        </p:attrNameLst>
                                      </p:cBhvr>
                                      <p:to>
                                        <p:strVal val="visible"/>
                                      </p:to>
                                    </p:set>
                                    <p:animEffect transition="in" filter="fade">
                                      <p:cBhvr>
                                        <p:cTn id="245" dur="500"/>
                                        <p:tgtEl>
                                          <p:spTgt spid="18"/>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7"/>
                                        </p:tgtEl>
                                        <p:attrNameLst>
                                          <p:attrName>style.visibility</p:attrName>
                                        </p:attrNameLst>
                                      </p:cBhvr>
                                      <p:to>
                                        <p:strVal val="visible"/>
                                      </p:to>
                                    </p:set>
                                    <p:animEffect transition="in" filter="fade">
                                      <p:cBhvr>
                                        <p:cTn id="248" dur="500"/>
                                        <p:tgtEl>
                                          <p:spTgt spid="17"/>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65"/>
                                        </p:tgtEl>
                                        <p:attrNameLst>
                                          <p:attrName>style.visibility</p:attrName>
                                        </p:attrNameLst>
                                      </p:cBhvr>
                                      <p:to>
                                        <p:strVal val="visible"/>
                                      </p:to>
                                    </p:set>
                                    <p:animEffect transition="in" filter="fade">
                                      <p:cBhvr>
                                        <p:cTn id="253" dur="500"/>
                                        <p:tgtEl>
                                          <p:spTgt spid="65"/>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19"/>
                                        </p:tgtEl>
                                        <p:attrNameLst>
                                          <p:attrName>style.visibility</p:attrName>
                                        </p:attrNameLst>
                                      </p:cBhvr>
                                      <p:to>
                                        <p:strVal val="visible"/>
                                      </p:to>
                                    </p:set>
                                    <p:animEffect transition="in" filter="fade">
                                      <p:cBhvr>
                                        <p:cTn id="258" dur="500"/>
                                        <p:tgtEl>
                                          <p:spTgt spid="19"/>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14"/>
                                        </p:tgtEl>
                                        <p:attrNameLst>
                                          <p:attrName>style.visibility</p:attrName>
                                        </p:attrNameLst>
                                      </p:cBhvr>
                                      <p:to>
                                        <p:strVal val="visible"/>
                                      </p:to>
                                    </p:set>
                                    <p:animEffect transition="in" filter="fade">
                                      <p:cBhvr>
                                        <p:cTn id="263" dur="500"/>
                                        <p:tgtEl>
                                          <p:spTgt spid="14"/>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16"/>
                                        </p:tgtEl>
                                        <p:attrNameLst>
                                          <p:attrName>style.visibility</p:attrName>
                                        </p:attrNameLst>
                                      </p:cBhvr>
                                      <p:to>
                                        <p:strVal val="visible"/>
                                      </p:to>
                                    </p:set>
                                    <p:animEffect transition="in" filter="fade">
                                      <p:cBhvr>
                                        <p:cTn id="268" dur="500"/>
                                        <p:tgtEl>
                                          <p:spTgt spid="16"/>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grpId="0" nodeType="clickEffect">
                                  <p:stCondLst>
                                    <p:cond delay="0"/>
                                  </p:stCondLst>
                                  <p:childTnLst>
                                    <p:set>
                                      <p:cBhvr>
                                        <p:cTn id="272" dur="1" fill="hold">
                                          <p:stCondLst>
                                            <p:cond delay="0"/>
                                          </p:stCondLst>
                                        </p:cTn>
                                        <p:tgtEl>
                                          <p:spTgt spid="10"/>
                                        </p:tgtEl>
                                        <p:attrNameLst>
                                          <p:attrName>style.visibility</p:attrName>
                                        </p:attrNameLst>
                                      </p:cBhvr>
                                      <p:to>
                                        <p:strVal val="visible"/>
                                      </p:to>
                                    </p:set>
                                    <p:anim calcmode="lin" valueType="num">
                                      <p:cBhvr>
                                        <p:cTn id="273" dur="500" fill="hold"/>
                                        <p:tgtEl>
                                          <p:spTgt spid="10"/>
                                        </p:tgtEl>
                                        <p:attrNameLst>
                                          <p:attrName>ppt_w</p:attrName>
                                        </p:attrNameLst>
                                      </p:cBhvr>
                                      <p:tavLst>
                                        <p:tav tm="0">
                                          <p:val>
                                            <p:fltVal val="0"/>
                                          </p:val>
                                        </p:tav>
                                        <p:tav tm="100000">
                                          <p:val>
                                            <p:strVal val="#ppt_w"/>
                                          </p:val>
                                        </p:tav>
                                      </p:tavLst>
                                    </p:anim>
                                    <p:anim calcmode="lin" valueType="num">
                                      <p:cBhvr>
                                        <p:cTn id="274" dur="500" fill="hold"/>
                                        <p:tgtEl>
                                          <p:spTgt spid="10"/>
                                        </p:tgtEl>
                                        <p:attrNameLst>
                                          <p:attrName>ppt_h</p:attrName>
                                        </p:attrNameLst>
                                      </p:cBhvr>
                                      <p:tavLst>
                                        <p:tav tm="0">
                                          <p:val>
                                            <p:fltVal val="0"/>
                                          </p:val>
                                        </p:tav>
                                        <p:tav tm="100000">
                                          <p:val>
                                            <p:strVal val="#ppt_h"/>
                                          </p:val>
                                        </p:tav>
                                      </p:tavLst>
                                    </p:anim>
                                    <p:animEffect transition="in" filter="fade">
                                      <p:cBhvr>
                                        <p:cTn id="275" dur="500"/>
                                        <p:tgtEl>
                                          <p:spTgt spid="10"/>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23"/>
                                        </p:tgtEl>
                                        <p:attrNameLst>
                                          <p:attrName>style.visibility</p:attrName>
                                        </p:attrNameLst>
                                      </p:cBhvr>
                                      <p:to>
                                        <p:strVal val="visible"/>
                                      </p:to>
                                    </p:set>
                                    <p:animEffect transition="in" filter="fade">
                                      <p:cBhvr>
                                        <p:cTn id="280" dur="500"/>
                                        <p:tgtEl>
                                          <p:spTgt spid="23"/>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4"/>
                                        </p:tgtEl>
                                        <p:attrNameLst>
                                          <p:attrName>style.visibility</p:attrName>
                                        </p:attrNameLst>
                                      </p:cBhvr>
                                      <p:to>
                                        <p:strVal val="visible"/>
                                      </p:to>
                                    </p:set>
                                    <p:animEffect transition="in" filter="fade">
                                      <p:cBhvr>
                                        <p:cTn id="283" dur="500"/>
                                        <p:tgtEl>
                                          <p:spTgt spid="24"/>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5"/>
                                        </p:tgtEl>
                                        <p:attrNameLst>
                                          <p:attrName>style.visibility</p:attrName>
                                        </p:attrNameLst>
                                      </p:cBhvr>
                                      <p:to>
                                        <p:strVal val="visible"/>
                                      </p:to>
                                    </p:set>
                                    <p:animEffect transition="in" filter="fade">
                                      <p:cBhvr>
                                        <p:cTn id="286" dur="500"/>
                                        <p:tgtEl>
                                          <p:spTgt spid="25"/>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6"/>
                                        </p:tgtEl>
                                        <p:attrNameLst>
                                          <p:attrName>style.visibility</p:attrName>
                                        </p:attrNameLst>
                                      </p:cBhvr>
                                      <p:to>
                                        <p:strVal val="visible"/>
                                      </p:to>
                                    </p:set>
                                    <p:animEffect transition="in" filter="fade">
                                      <p:cBhvr>
                                        <p:cTn id="289" dur="500"/>
                                        <p:tgtEl>
                                          <p:spTgt spid="26"/>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7"/>
                                        </p:tgtEl>
                                        <p:attrNameLst>
                                          <p:attrName>style.visibility</p:attrName>
                                        </p:attrNameLst>
                                      </p:cBhvr>
                                      <p:to>
                                        <p:strVal val="visible"/>
                                      </p:to>
                                    </p:set>
                                    <p:animEffect transition="in" filter="fade">
                                      <p:cBhvr>
                                        <p:cTn id="292" dur="500"/>
                                        <p:tgtEl>
                                          <p:spTgt spid="27"/>
                                        </p:tgtEl>
                                      </p:cBhvr>
                                    </p:animEffect>
                                  </p:childTnLst>
                                </p:cTn>
                              </p:par>
                            </p:childTnLst>
                          </p:cTn>
                        </p:par>
                      </p:childTnLst>
                    </p:cTn>
                  </p:par>
                  <p:par>
                    <p:cTn id="293" fill="hold">
                      <p:stCondLst>
                        <p:cond delay="indefinite"/>
                      </p:stCondLst>
                      <p:childTnLst>
                        <p:par>
                          <p:cTn id="294" fill="hold">
                            <p:stCondLst>
                              <p:cond delay="0"/>
                            </p:stCondLst>
                            <p:childTnLst>
                              <p:par>
                                <p:cTn id="295" presetID="6" presetClass="emph" presetSubtype="0" fill="hold" grpId="1" nodeType="clickEffect">
                                  <p:stCondLst>
                                    <p:cond delay="0"/>
                                  </p:stCondLst>
                                  <p:childTnLst>
                                    <p:animScale>
                                      <p:cBhvr>
                                        <p:cTn id="296" dur="2000" fill="hold"/>
                                        <p:tgtEl>
                                          <p:spTgt spid="71"/>
                                        </p:tgtEl>
                                      </p:cBhvr>
                                      <p:by x="150000" y="150000"/>
                                    </p:animScale>
                                  </p:childTnLst>
                                </p:cTn>
                              </p:par>
                              <p:par>
                                <p:cTn id="297" presetID="6" presetClass="emph" presetSubtype="0" fill="hold" grpId="1" nodeType="withEffect">
                                  <p:stCondLst>
                                    <p:cond delay="0"/>
                                  </p:stCondLst>
                                  <p:childTnLst>
                                    <p:animScale>
                                      <p:cBhvr>
                                        <p:cTn id="298" dur="2000" fill="hold"/>
                                        <p:tgtEl>
                                          <p:spTgt spid="66"/>
                                        </p:tgtEl>
                                      </p:cBhvr>
                                      <p:by x="150000" y="150000"/>
                                    </p:animScale>
                                  </p:childTnLst>
                                </p:cTn>
                              </p:par>
                              <p:par>
                                <p:cTn id="299" presetID="6" presetClass="emph" presetSubtype="0" fill="hold" grpId="1" nodeType="withEffect">
                                  <p:stCondLst>
                                    <p:cond delay="0"/>
                                  </p:stCondLst>
                                  <p:childTnLst>
                                    <p:animScale>
                                      <p:cBhvr>
                                        <p:cTn id="300" dur="2000" fill="hold"/>
                                        <p:tgtEl>
                                          <p:spTgt spid="70"/>
                                        </p:tgtEl>
                                      </p:cBhvr>
                                      <p:by x="150000" y="150000"/>
                                    </p:animScale>
                                  </p:childTnLst>
                                </p:cTn>
                              </p:par>
                              <p:par>
                                <p:cTn id="301" presetID="6" presetClass="emph" presetSubtype="0" fill="hold" grpId="1" nodeType="withEffect">
                                  <p:stCondLst>
                                    <p:cond delay="0"/>
                                  </p:stCondLst>
                                  <p:childTnLst>
                                    <p:animScale>
                                      <p:cBhvr>
                                        <p:cTn id="302" dur="2000" fill="hold"/>
                                        <p:tgtEl>
                                          <p:spTgt spid="69"/>
                                        </p:tgtEl>
                                      </p:cBhvr>
                                      <p:by x="150000" y="150000"/>
                                    </p:animScale>
                                  </p:childTnLst>
                                </p:cTn>
                              </p:par>
                              <p:par>
                                <p:cTn id="303" presetID="6" presetClass="emph" presetSubtype="0" fill="hold" grpId="1" nodeType="withEffect">
                                  <p:stCondLst>
                                    <p:cond delay="0"/>
                                  </p:stCondLst>
                                  <p:childTnLst>
                                    <p:animScale>
                                      <p:cBhvr>
                                        <p:cTn id="304" dur="2000" fill="hold"/>
                                        <p:tgtEl>
                                          <p:spTgt spid="67"/>
                                        </p:tgtEl>
                                      </p:cBhvr>
                                      <p:by x="150000" y="150000"/>
                                    </p:animScale>
                                  </p:childTnLst>
                                </p:cTn>
                              </p:par>
                              <p:par>
                                <p:cTn id="305" presetID="6" presetClass="emph" presetSubtype="0" fill="hold" grpId="1" nodeType="withEffect">
                                  <p:stCondLst>
                                    <p:cond delay="0"/>
                                  </p:stCondLst>
                                  <p:childTnLst>
                                    <p:animScale>
                                      <p:cBhvr>
                                        <p:cTn id="306" dur="2000" fill="hold"/>
                                        <p:tgtEl>
                                          <p:spTgt spid="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p:bldP spid="15" grpId="0"/>
      <p:bldP spid="16" grpId="0"/>
      <p:bldP spid="17" grpId="0"/>
      <p:bldP spid="18" grpId="0"/>
      <p:bldP spid="19" grpId="0"/>
      <p:bldP spid="20" grpId="0" animBg="1"/>
      <p:bldP spid="21" grpId="0" animBg="1"/>
      <p:bldP spid="23" grpId="0" animBg="1"/>
      <p:bldP spid="24" grpId="0" animBg="1"/>
      <p:bldP spid="25" grpId="0" animBg="1"/>
      <p:bldP spid="26" grpId="0" animBg="1"/>
      <p:bldP spid="27" grpId="0" animBg="1"/>
      <p:bldP spid="29" grpId="0" animBg="1"/>
      <p:bldP spid="30" grpId="0" animBg="1"/>
      <p:bldP spid="31" grpId="0" animBg="1"/>
      <p:bldP spid="34" grpId="0" animBg="1"/>
      <p:bldP spid="35" grpId="0" animBg="1"/>
      <p:bldP spid="36" grpId="0" animBg="1"/>
      <p:bldP spid="37" grpId="0" animBg="1"/>
      <p:bldP spid="38" grpId="0" animBg="1"/>
      <p:bldP spid="39" grpId="0" animBg="1"/>
      <p:bldP spid="40"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2" grpId="0" animBg="1"/>
      <p:bldP spid="63" grpId="0" animBg="1"/>
      <p:bldP spid="64" grpId="0" animBg="1"/>
      <p:bldP spid="41" grpId="0" animBg="1"/>
      <p:bldP spid="45" grpId="0" animBg="1"/>
      <p:bldP spid="60" grpId="0" animBg="1"/>
      <p:bldP spid="61" grpId="0"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2691713" y="2859906"/>
            <a:ext cx="6284370" cy="900943"/>
          </a:xfrm>
        </p:spPr>
        <p:txBody>
          <a:bodyPr/>
          <a:lstStyle/>
          <a:p>
            <a:r>
              <a:rPr lang="de-CH" dirty="0" smtClean="0"/>
              <a:t>Anregungen</a:t>
            </a:r>
            <a:endParaRPr lang="de-CH" dirty="0"/>
          </a:p>
        </p:txBody>
      </p:sp>
      <p:pic>
        <p:nvPicPr>
          <p:cNvPr id="2062" name="Picture 14" descr="C:\Users\Thea\AppData\Local\Microsoft\Windows\Temporary Internet Files\Content.IE5\TF1R5E21\MP9004445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188" y="564650"/>
            <a:ext cx="2725368" cy="4083236"/>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0943" y="610106"/>
            <a:ext cx="2723486" cy="39564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Thea\AppData\Local\Microsoft\Windows\Temporary Internet Files\Content.IE5\TF1R5E21\MP900399282[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789040"/>
            <a:ext cx="3926091" cy="261330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Thea\AppData\Local\Microsoft\Windows\Temporary Internet Files\Content.IE5\4VG29PVV\MP90040052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7" y="1844824"/>
            <a:ext cx="2376264" cy="3604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062340" y="86305"/>
            <a:ext cx="5328592" cy="461665"/>
          </a:xfrm>
          <a:prstGeom prst="rect">
            <a:avLst/>
          </a:prstGeom>
          <a:noFill/>
        </p:spPr>
        <p:txBody>
          <a:bodyPr wrap="square" rtlCol="0">
            <a:spAutoFit/>
          </a:bodyPr>
          <a:lstStyle/>
          <a:p>
            <a:r>
              <a:rPr lang="de-CH" sz="2400" b="1" dirty="0" smtClean="0"/>
              <a:t>Abbau von architektonischen Barrieren</a:t>
            </a:r>
            <a:endParaRPr lang="de-CH" sz="2400" b="1" dirty="0"/>
          </a:p>
        </p:txBody>
      </p:sp>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616" y="3199430"/>
            <a:ext cx="2679762" cy="3573016"/>
          </a:xfrm>
          <a:prstGeom prst="rect">
            <a:avLst/>
          </a:prstGeom>
        </p:spPr>
      </p:pic>
    </p:spTree>
    <p:extLst>
      <p:ext uri="{BB962C8B-B14F-4D97-AF65-F5344CB8AC3E}">
        <p14:creationId xmlns:p14="http://schemas.microsoft.com/office/powerpoint/2010/main" val="164989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6" presetClass="emph" presetSubtype="0" autoRev="1" fill="hold" nodeType="withEffect">
                                  <p:stCondLst>
                                    <p:cond delay="0"/>
                                  </p:stCondLst>
                                  <p:childTnLst>
                                    <p:animScale>
                                      <p:cBhvr>
                                        <p:cTn id="9" dur="2000" fill="hold"/>
                                        <p:tgtEl>
                                          <p:spTgt spid="206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63"/>
                                        </p:tgtEl>
                                        <p:attrNameLst>
                                          <p:attrName>style.visibility</p:attrName>
                                        </p:attrNameLst>
                                      </p:cBhvr>
                                      <p:to>
                                        <p:strVal val="visible"/>
                                      </p:to>
                                    </p:set>
                                    <p:animEffect transition="in" filter="fade">
                                      <p:cBhvr>
                                        <p:cTn id="14" dur="500"/>
                                        <p:tgtEl>
                                          <p:spTgt spid="2063"/>
                                        </p:tgtEl>
                                      </p:cBhvr>
                                    </p:animEffect>
                                  </p:childTnLst>
                                </p:cTn>
                              </p:par>
                              <p:par>
                                <p:cTn id="15" presetID="6" presetClass="emph" presetSubtype="0" autoRev="1" fill="hold" nodeType="withEffect">
                                  <p:stCondLst>
                                    <p:cond delay="0"/>
                                  </p:stCondLst>
                                  <p:childTnLst>
                                    <p:animScale>
                                      <p:cBhvr>
                                        <p:cTn id="16" dur="2000" fill="hold"/>
                                        <p:tgtEl>
                                          <p:spTgt spid="2063"/>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4"/>
                                        </p:tgtEl>
                                        <p:attrNameLst>
                                          <p:attrName>style.visibility</p:attrName>
                                        </p:attrNameLst>
                                      </p:cBhvr>
                                      <p:to>
                                        <p:strVal val="visible"/>
                                      </p:to>
                                    </p:set>
                                    <p:animEffect transition="in" filter="fade">
                                      <p:cBhvr>
                                        <p:cTn id="21" dur="500"/>
                                        <p:tgtEl>
                                          <p:spTgt spid="2064"/>
                                        </p:tgtEl>
                                      </p:cBhvr>
                                    </p:animEffect>
                                  </p:childTnLst>
                                </p:cTn>
                              </p:par>
                              <p:par>
                                <p:cTn id="22" presetID="6" presetClass="emph" presetSubtype="0" autoRev="1" fill="hold" nodeType="withEffect">
                                  <p:stCondLst>
                                    <p:cond delay="0"/>
                                  </p:stCondLst>
                                  <p:childTnLst>
                                    <p:animScale>
                                      <p:cBhvr>
                                        <p:cTn id="23" dur="2000" fill="hold"/>
                                        <p:tgtEl>
                                          <p:spTgt spid="2064"/>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65"/>
                                        </p:tgtEl>
                                        <p:attrNameLst>
                                          <p:attrName>style.visibility</p:attrName>
                                        </p:attrNameLst>
                                      </p:cBhvr>
                                      <p:to>
                                        <p:strVal val="visible"/>
                                      </p:to>
                                    </p:set>
                                    <p:animEffect transition="in" filter="fade">
                                      <p:cBhvr>
                                        <p:cTn id="28" dur="500"/>
                                        <p:tgtEl>
                                          <p:spTgt spid="2065"/>
                                        </p:tgtEl>
                                      </p:cBhvr>
                                    </p:animEffect>
                                  </p:childTnLst>
                                </p:cTn>
                              </p:par>
                              <p:par>
                                <p:cTn id="29" presetID="6" presetClass="emph" presetSubtype="0" autoRev="1" fill="hold" nodeType="withEffect">
                                  <p:stCondLst>
                                    <p:cond delay="0"/>
                                  </p:stCondLst>
                                  <p:childTnLst>
                                    <p:animScale>
                                      <p:cBhvr>
                                        <p:cTn id="30" dur="2000" fill="hold"/>
                                        <p:tgtEl>
                                          <p:spTgt spid="2065"/>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6" presetClass="emph" presetSubtype="0" autoRev="1" fill="hold" nodeType="withEffect">
                                  <p:stCondLst>
                                    <p:cond delay="0"/>
                                  </p:stCondLst>
                                  <p:childTnLst>
                                    <p:animScale>
                                      <p:cBhvr>
                                        <p:cTn id="3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2691713" y="2859906"/>
            <a:ext cx="6284370" cy="900943"/>
          </a:xfrm>
        </p:spPr>
        <p:txBody>
          <a:bodyPr/>
          <a:lstStyle/>
          <a:p>
            <a:r>
              <a:rPr lang="de-CH" dirty="0" smtClean="0"/>
              <a:t>Anregungen</a:t>
            </a:r>
            <a:endParaRPr lang="de-CH" dirty="0"/>
          </a:p>
        </p:txBody>
      </p:sp>
      <p:sp>
        <p:nvSpPr>
          <p:cNvPr id="6" name="Textfeld 5"/>
          <p:cNvSpPr txBox="1"/>
          <p:nvPr/>
        </p:nvSpPr>
        <p:spPr>
          <a:xfrm>
            <a:off x="683568" y="102985"/>
            <a:ext cx="8352928" cy="461665"/>
          </a:xfrm>
          <a:prstGeom prst="rect">
            <a:avLst/>
          </a:prstGeom>
          <a:noFill/>
        </p:spPr>
        <p:txBody>
          <a:bodyPr wrap="square" rtlCol="0">
            <a:spAutoFit/>
          </a:bodyPr>
          <a:lstStyle/>
          <a:p>
            <a:r>
              <a:rPr lang="de-CH" sz="2400" b="1" dirty="0" smtClean="0"/>
              <a:t>hindernisfreier Zugang zu allen Angeboten und Dienstleistungen</a:t>
            </a:r>
            <a:endParaRPr lang="de-CH" sz="2400" b="1" dirty="0"/>
          </a:p>
        </p:txBody>
      </p:sp>
      <p:sp>
        <p:nvSpPr>
          <p:cNvPr id="3" name="Inhaltsplatzhalter 2"/>
          <p:cNvSpPr>
            <a:spLocks noGrp="1"/>
          </p:cNvSpPr>
          <p:nvPr>
            <p:ph idx="1"/>
          </p:nvPr>
        </p:nvSpPr>
        <p:spPr>
          <a:xfrm>
            <a:off x="916521" y="1628800"/>
            <a:ext cx="7715200" cy="4997152"/>
          </a:xfrm>
        </p:spPr>
        <p:txBody>
          <a:bodyPr/>
          <a:lstStyle/>
          <a:p>
            <a:endParaRPr lang="de-CH" dirty="0"/>
          </a:p>
        </p:txBody>
      </p:sp>
      <p:pic>
        <p:nvPicPr>
          <p:cNvPr id="3076" name="Picture 4" descr="C:\Users\Thea\AppData\Local\Microsoft\Windows\Temporary Internet Files\Content.IE5\ZY9YPCT2\MP900401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15" y="1068261"/>
            <a:ext cx="3120922" cy="207980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70429"/>
            <a:ext cx="3253342" cy="247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479" y="4109949"/>
            <a:ext cx="3580182" cy="253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692696"/>
            <a:ext cx="1910576" cy="191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7028" y="3075707"/>
            <a:ext cx="1988418" cy="198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5446" y="3789040"/>
            <a:ext cx="3400228" cy="255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2159553"/>
            <a:ext cx="2647181" cy="162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217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6" presetClass="emph" presetSubtype="0" autoRev="1" fill="hold" nodeType="withEffect">
                                  <p:stCondLst>
                                    <p:cond delay="0"/>
                                  </p:stCondLst>
                                  <p:childTnLst>
                                    <p:animScale>
                                      <p:cBhvr>
                                        <p:cTn id="9" dur="2000" fill="hold"/>
                                        <p:tgtEl>
                                          <p:spTgt spid="307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500"/>
                                        <p:tgtEl>
                                          <p:spTgt spid="3077"/>
                                        </p:tgtEl>
                                      </p:cBhvr>
                                    </p:animEffect>
                                  </p:childTnLst>
                                </p:cTn>
                              </p:par>
                              <p:par>
                                <p:cTn id="15" presetID="6" presetClass="emph" presetSubtype="0" autoRev="1" fill="hold" nodeType="withEffect">
                                  <p:stCondLst>
                                    <p:cond delay="0"/>
                                  </p:stCondLst>
                                  <p:childTnLst>
                                    <p:animScale>
                                      <p:cBhvr>
                                        <p:cTn id="16" dur="2000" fill="hold"/>
                                        <p:tgtEl>
                                          <p:spTgt spid="3077"/>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6" presetClass="emph" presetSubtype="0" autoRev="1" fill="hold" nodeType="withEffect">
                                  <p:stCondLst>
                                    <p:cond delay="0"/>
                                  </p:stCondLst>
                                  <p:childTnLst>
                                    <p:animScale>
                                      <p:cBhvr>
                                        <p:cTn id="23" dur="2000" fill="hold"/>
                                        <p:tgtEl>
                                          <p:spTgt spid="102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84"/>
                                        </p:tgtEl>
                                        <p:attrNameLst>
                                          <p:attrName>style.visibility</p:attrName>
                                        </p:attrNameLst>
                                      </p:cBhvr>
                                      <p:to>
                                        <p:strVal val="visible"/>
                                      </p:to>
                                    </p:set>
                                    <p:animEffect transition="in" filter="fade">
                                      <p:cBhvr>
                                        <p:cTn id="28" dur="500"/>
                                        <p:tgtEl>
                                          <p:spTgt spid="3084"/>
                                        </p:tgtEl>
                                      </p:cBhvr>
                                    </p:animEffect>
                                  </p:childTnLst>
                                </p:cTn>
                              </p:par>
                              <p:par>
                                <p:cTn id="29" presetID="6" presetClass="emph" presetSubtype="0" autoRev="1" fill="hold" nodeType="withEffect">
                                  <p:stCondLst>
                                    <p:cond delay="0"/>
                                  </p:stCondLst>
                                  <p:childTnLst>
                                    <p:animScale>
                                      <p:cBhvr>
                                        <p:cTn id="30" dur="2000" fill="hold"/>
                                        <p:tgtEl>
                                          <p:spTgt spid="3084"/>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fade">
                                      <p:cBhvr>
                                        <p:cTn id="35" dur="500"/>
                                        <p:tgtEl>
                                          <p:spTgt spid="3082"/>
                                        </p:tgtEl>
                                      </p:cBhvr>
                                    </p:animEffect>
                                  </p:childTnLst>
                                </p:cTn>
                              </p:par>
                              <p:par>
                                <p:cTn id="36" presetID="6" presetClass="emph" presetSubtype="0" autoRev="1" fill="hold" nodeType="withEffect">
                                  <p:stCondLst>
                                    <p:cond delay="0"/>
                                  </p:stCondLst>
                                  <p:childTnLst>
                                    <p:animScale>
                                      <p:cBhvr>
                                        <p:cTn id="37" dur="2000" fill="hold"/>
                                        <p:tgtEl>
                                          <p:spTgt spid="3082"/>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par>
                                <p:cTn id="43" presetID="6" presetClass="emph" presetSubtype="0" autoRev="1" fill="hold" nodeType="withEffect">
                                  <p:stCondLst>
                                    <p:cond delay="0"/>
                                  </p:stCondLst>
                                  <p:childTnLst>
                                    <p:animScale>
                                      <p:cBhvr>
                                        <p:cTn id="44" dur="2000" fill="hold"/>
                                        <p:tgtEl>
                                          <p:spTgt spid="3080"/>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81"/>
                                        </p:tgtEl>
                                        <p:attrNameLst>
                                          <p:attrName>style.visibility</p:attrName>
                                        </p:attrNameLst>
                                      </p:cBhvr>
                                      <p:to>
                                        <p:strVal val="visible"/>
                                      </p:to>
                                    </p:set>
                                    <p:animEffect transition="in" filter="fade">
                                      <p:cBhvr>
                                        <p:cTn id="49" dur="500"/>
                                        <p:tgtEl>
                                          <p:spTgt spid="3081"/>
                                        </p:tgtEl>
                                      </p:cBhvr>
                                    </p:animEffect>
                                  </p:childTnLst>
                                </p:cTn>
                              </p:par>
                              <p:par>
                                <p:cTn id="50" presetID="6" presetClass="emph" presetSubtype="0" autoRev="1" fill="hold" nodeType="withEffect">
                                  <p:stCondLst>
                                    <p:cond delay="0"/>
                                  </p:stCondLst>
                                  <p:childTnLst>
                                    <p:animScale>
                                      <p:cBhvr>
                                        <p:cTn id="51" dur="2000" fill="hold"/>
                                        <p:tgtEl>
                                          <p:spTgt spid="30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2691713" y="2859906"/>
            <a:ext cx="6284370" cy="900943"/>
          </a:xfrm>
        </p:spPr>
        <p:txBody>
          <a:bodyPr/>
          <a:lstStyle/>
          <a:p>
            <a:r>
              <a:rPr lang="de-CH" dirty="0" smtClean="0"/>
              <a:t>Anregungen</a:t>
            </a:r>
            <a:endParaRPr lang="de-CH" dirty="0"/>
          </a:p>
        </p:txBody>
      </p:sp>
      <p:sp>
        <p:nvSpPr>
          <p:cNvPr id="6" name="Textfeld 5"/>
          <p:cNvSpPr txBox="1"/>
          <p:nvPr/>
        </p:nvSpPr>
        <p:spPr>
          <a:xfrm>
            <a:off x="683568" y="102985"/>
            <a:ext cx="8064896" cy="461665"/>
          </a:xfrm>
          <a:prstGeom prst="rect">
            <a:avLst/>
          </a:prstGeom>
          <a:noFill/>
        </p:spPr>
        <p:txBody>
          <a:bodyPr wrap="square" rtlCol="0">
            <a:spAutoFit/>
          </a:bodyPr>
          <a:lstStyle/>
          <a:p>
            <a:r>
              <a:rPr lang="de-CH" sz="2400" dirty="0" smtClean="0"/>
              <a:t>Erwerbstätigkeit fördern, Arbeitsplätze zur Verfügung stellen</a:t>
            </a:r>
            <a:endParaRPr lang="de-CH"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123" y="2509662"/>
            <a:ext cx="2883264" cy="430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873" y="1105707"/>
            <a:ext cx="4141669" cy="2476800"/>
          </a:xfrm>
          <a:prstGeom prst="rect">
            <a:avLst/>
          </a:prstGeom>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9592" y="3582507"/>
            <a:ext cx="4178022" cy="303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seelsorgeeinheit-isselburg.de/images/kirchenchoranholtmont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9470" y="980728"/>
            <a:ext cx="3744416" cy="250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20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6" presetClass="emph" presetSubtype="0" autoRev="1" fill="hold" nodeType="withEffect">
                                  <p:stCondLst>
                                    <p:cond delay="0"/>
                                  </p:stCondLst>
                                  <p:childTnLst>
                                    <p:animScale>
                                      <p:cBhvr>
                                        <p:cTn id="9" dur="2000" fill="hold"/>
                                        <p:tgtEl>
                                          <p:spTgt spid="4098"/>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500"/>
                                        <p:tgtEl>
                                          <p:spTgt spid="4099"/>
                                        </p:tgtEl>
                                      </p:cBhvr>
                                    </p:animEffect>
                                  </p:childTnLst>
                                </p:cTn>
                              </p:par>
                              <p:par>
                                <p:cTn id="15" presetID="6" presetClass="emph" presetSubtype="0" autoRev="1" fill="hold" nodeType="withEffect">
                                  <p:stCondLst>
                                    <p:cond delay="0"/>
                                  </p:stCondLst>
                                  <p:childTnLst>
                                    <p:animScale>
                                      <p:cBhvr>
                                        <p:cTn id="16" dur="2000" fill="hold"/>
                                        <p:tgtEl>
                                          <p:spTgt spid="4099"/>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6" presetClass="emph" presetSubtype="0" autoRev="1" fill="hold" nodeType="withEffect">
                                  <p:stCondLst>
                                    <p:cond delay="0"/>
                                  </p:stCondLst>
                                  <p:childTnLst>
                                    <p:animScale>
                                      <p:cBhvr>
                                        <p:cTn id="23" dur="2000" fill="hold"/>
                                        <p:tgtEl>
                                          <p:spTgt spid="3"/>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6" presetClass="emph" presetSubtype="0" autoRev="1" fill="hold" nodeType="withEffect">
                                  <p:stCondLst>
                                    <p:cond delay="0"/>
                                  </p:stCondLst>
                                  <p:childTnLst>
                                    <p:animScale>
                                      <p:cBhvr>
                                        <p:cTn id="3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CH" dirty="0" smtClean="0"/>
              <a:t>Strategie:</a:t>
            </a:r>
            <a:endParaRPr lang="de-CH"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056" y="2204864"/>
            <a:ext cx="7324344" cy="1440180"/>
          </a:xfrm>
        </p:spPr>
      </p:pic>
      <p:sp>
        <p:nvSpPr>
          <p:cNvPr id="7" name="Textfeld 6"/>
          <p:cNvSpPr txBox="1"/>
          <p:nvPr/>
        </p:nvSpPr>
        <p:spPr>
          <a:xfrm>
            <a:off x="1259632" y="1524795"/>
            <a:ext cx="6912768" cy="461665"/>
          </a:xfrm>
          <a:prstGeom prst="rect">
            <a:avLst/>
          </a:prstGeom>
          <a:noFill/>
        </p:spPr>
        <p:txBody>
          <a:bodyPr wrap="square" rtlCol="0">
            <a:spAutoFit/>
          </a:bodyPr>
          <a:lstStyle/>
          <a:p>
            <a:pPr algn="ctr"/>
            <a:r>
              <a:rPr lang="de-CH" sz="2400" dirty="0" smtClean="0"/>
              <a:t>sich überflüssig machen....</a:t>
            </a:r>
            <a:endParaRPr lang="de-CH"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789041"/>
            <a:ext cx="2154389" cy="227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00" y="6066308"/>
            <a:ext cx="54864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064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3" fill="hold" nodeType="clickEffect">
                                  <p:stCondLst>
                                    <p:cond delay="0"/>
                                  </p:stCondLst>
                                  <p:childTnLst>
                                    <p:anim calcmode="lin" valueType="num">
                                      <p:cBhvr additive="base">
                                        <p:cTn id="14" dur="3000"/>
                                        <p:tgtEl>
                                          <p:spTgt spid="4"/>
                                        </p:tgtEl>
                                        <p:attrNameLst>
                                          <p:attrName>ppt_x</p:attrName>
                                        </p:attrNameLst>
                                      </p:cBhvr>
                                      <p:tavLst>
                                        <p:tav tm="0">
                                          <p:val>
                                            <p:strVal val="ppt_x"/>
                                          </p:val>
                                        </p:tav>
                                        <p:tav tm="100000">
                                          <p:val>
                                            <p:strVal val="1+ppt_w/2"/>
                                          </p:val>
                                        </p:tav>
                                      </p:tavLst>
                                    </p:anim>
                                    <p:anim calcmode="lin" valueType="num">
                                      <p:cBhvr additive="base">
                                        <p:cTn id="15" dur="3000"/>
                                        <p:tgtEl>
                                          <p:spTgt spid="4"/>
                                        </p:tgtEl>
                                        <p:attrNameLst>
                                          <p:attrName>ppt_y</p:attrName>
                                        </p:attrNameLst>
                                      </p:cBhvr>
                                      <p:tavLst>
                                        <p:tav tm="0">
                                          <p:val>
                                            <p:strVal val="ppt_y"/>
                                          </p:val>
                                        </p:tav>
                                        <p:tav tm="100000">
                                          <p:val>
                                            <p:strVal val="0-ppt_h/2"/>
                                          </p:val>
                                        </p:tav>
                                      </p:tavLst>
                                    </p:anim>
                                    <p:set>
                                      <p:cBhvr>
                                        <p:cTn id="16" dur="1" fill="hold">
                                          <p:stCondLst>
                                            <p:cond delay="2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6" fill="hold" nodeType="clickEffect">
                                  <p:stCondLst>
                                    <p:cond delay="0"/>
                                  </p:stCondLst>
                                  <p:childTnLst>
                                    <p:anim calcmode="lin" valueType="num">
                                      <p:cBhvr additive="base">
                                        <p:cTn id="20" dur="3000"/>
                                        <p:tgtEl>
                                          <p:spTgt spid="2050"/>
                                        </p:tgtEl>
                                        <p:attrNameLst>
                                          <p:attrName>ppt_x</p:attrName>
                                        </p:attrNameLst>
                                      </p:cBhvr>
                                      <p:tavLst>
                                        <p:tav tm="0">
                                          <p:val>
                                            <p:strVal val="ppt_x"/>
                                          </p:val>
                                        </p:tav>
                                        <p:tav tm="100000">
                                          <p:val>
                                            <p:strVal val="1+ppt_w/2"/>
                                          </p:val>
                                        </p:tav>
                                      </p:tavLst>
                                    </p:anim>
                                    <p:anim calcmode="lin" valueType="num">
                                      <p:cBhvr additive="base">
                                        <p:cTn id="21" dur="3000"/>
                                        <p:tgtEl>
                                          <p:spTgt spid="2050"/>
                                        </p:tgtEl>
                                        <p:attrNameLst>
                                          <p:attrName>ppt_y</p:attrName>
                                        </p:attrNameLst>
                                      </p:cBhvr>
                                      <p:tavLst>
                                        <p:tav tm="0">
                                          <p:val>
                                            <p:strVal val="ppt_y"/>
                                          </p:val>
                                        </p:tav>
                                        <p:tav tm="100000">
                                          <p:val>
                                            <p:strVal val="1+ppt_h/2"/>
                                          </p:val>
                                        </p:tav>
                                      </p:tavLst>
                                    </p:anim>
                                    <p:set>
                                      <p:cBhvr>
                                        <p:cTn id="22" dur="1" fill="hold">
                                          <p:stCondLst>
                                            <p:cond delay="29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grpId="1" nodeType="clickEffect">
                                  <p:stCondLst>
                                    <p:cond delay="0"/>
                                  </p:stCondLst>
                                  <p:childTnLst>
                                    <p:anim calcmode="lin" valueType="num">
                                      <p:cBhvr>
                                        <p:cTn id="26" dur="1000"/>
                                        <p:tgtEl>
                                          <p:spTgt spid="7"/>
                                        </p:tgtEl>
                                        <p:attrNameLst>
                                          <p:attrName>ppt_w</p:attrName>
                                        </p:attrNameLst>
                                      </p:cBhvr>
                                      <p:tavLst>
                                        <p:tav tm="0">
                                          <p:val>
                                            <p:strVal val="ppt_w"/>
                                          </p:val>
                                        </p:tav>
                                        <p:tav tm="100000">
                                          <p:val>
                                            <p:strVal val="ppt_w*0.70"/>
                                          </p:val>
                                        </p:tav>
                                      </p:tavLst>
                                    </p:anim>
                                    <p:anim calcmode="lin" valueType="num">
                                      <p:cBhvr>
                                        <p:cTn id="27" dur="1000"/>
                                        <p:tgtEl>
                                          <p:spTgt spid="7"/>
                                        </p:tgtEl>
                                        <p:attrNameLst>
                                          <p:attrName>ppt_h</p:attrName>
                                        </p:attrNameLst>
                                      </p:cBhvr>
                                      <p:tavLst>
                                        <p:tav tm="0">
                                          <p:val>
                                            <p:strVal val="ppt_h"/>
                                          </p:val>
                                        </p:tav>
                                        <p:tav tm="100000">
                                          <p:val>
                                            <p:strVal val="ppt_h"/>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5" presetClass="exit" presetSubtype="0" fill="hold" grpId="1" nodeType="clickEffect">
                                  <p:stCondLst>
                                    <p:cond delay="0"/>
                                  </p:stCondLst>
                                  <p:childTnLst>
                                    <p:anim calcmode="lin" valueType="num">
                                      <p:cBhvr>
                                        <p:cTn id="33" dur="1000"/>
                                        <p:tgtEl>
                                          <p:spTgt spid="6"/>
                                        </p:tgtEl>
                                        <p:attrNameLst>
                                          <p:attrName>ppt_w</p:attrName>
                                        </p:attrNameLst>
                                      </p:cBhvr>
                                      <p:tavLst>
                                        <p:tav tm="0">
                                          <p:val>
                                            <p:strVal val="ppt_w"/>
                                          </p:val>
                                        </p:tav>
                                        <p:tav tm="100000">
                                          <p:val>
                                            <p:strVal val="ppt_w*0.70"/>
                                          </p:val>
                                        </p:tav>
                                      </p:tavLst>
                                    </p:anim>
                                    <p:anim calcmode="lin" valueType="num">
                                      <p:cBhvr>
                                        <p:cTn id="34" dur="1000"/>
                                        <p:tgtEl>
                                          <p:spTgt spid="6"/>
                                        </p:tgtEl>
                                        <p:attrNameLst>
                                          <p:attrName>ppt_h</p:attrName>
                                        </p:attrNameLst>
                                      </p:cBhvr>
                                      <p:tavLst>
                                        <p:tav tm="0">
                                          <p:val>
                                            <p:strVal val="ppt_h"/>
                                          </p:val>
                                        </p:tav>
                                        <p:tav tm="100000">
                                          <p:val>
                                            <p:strVal val="ppt_h"/>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childTnLst>
                                </p:cTn>
                              </p:par>
                            </p:childTnLst>
                          </p:cTn>
                        </p:par>
                        <p:par>
                          <p:cTn id="41" fill="hold">
                            <p:stCondLst>
                              <p:cond delay="0"/>
                            </p:stCondLst>
                            <p:childTnLst>
                              <p:par>
                                <p:cTn id="42" presetID="55" presetClass="exit" presetSubtype="0" fill="hold" nodeType="afterEffect">
                                  <p:stCondLst>
                                    <p:cond delay="0"/>
                                  </p:stCondLst>
                                  <p:childTnLst>
                                    <p:anim calcmode="lin" valueType="num">
                                      <p:cBhvr>
                                        <p:cTn id="43" dur="5000"/>
                                        <p:tgtEl>
                                          <p:spTgt spid="2051"/>
                                        </p:tgtEl>
                                        <p:attrNameLst>
                                          <p:attrName>ppt_w</p:attrName>
                                        </p:attrNameLst>
                                      </p:cBhvr>
                                      <p:tavLst>
                                        <p:tav tm="0">
                                          <p:val>
                                            <p:strVal val="ppt_w"/>
                                          </p:val>
                                        </p:tav>
                                        <p:tav tm="100000">
                                          <p:val>
                                            <p:strVal val="ppt_w*0.70"/>
                                          </p:val>
                                        </p:tav>
                                      </p:tavLst>
                                    </p:anim>
                                    <p:anim calcmode="lin" valueType="num">
                                      <p:cBhvr>
                                        <p:cTn id="44" dur="5000"/>
                                        <p:tgtEl>
                                          <p:spTgt spid="2051"/>
                                        </p:tgtEl>
                                        <p:attrNameLst>
                                          <p:attrName>ppt_h</p:attrName>
                                        </p:attrNameLst>
                                      </p:cBhvr>
                                      <p:tavLst>
                                        <p:tav tm="0">
                                          <p:val>
                                            <p:strVal val="ppt_h"/>
                                          </p:val>
                                        </p:tav>
                                        <p:tav tm="100000">
                                          <p:val>
                                            <p:strVal val="ppt_h"/>
                                          </p:val>
                                        </p:tav>
                                      </p:tavLst>
                                    </p:anim>
                                    <p:animEffect transition="out" filter="fade">
                                      <p:cBhvr>
                                        <p:cTn id="45" dur="5000"/>
                                        <p:tgtEl>
                                          <p:spTgt spid="2051"/>
                                        </p:tgtEl>
                                      </p:cBhvr>
                                    </p:animEffect>
                                    <p:set>
                                      <p:cBhvr>
                                        <p:cTn id="46" dur="1" fill="hold">
                                          <p:stCondLst>
                                            <p:cond delay="4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4083" y="142864"/>
            <a:ext cx="8889917" cy="837864"/>
          </a:xfrm>
        </p:spPr>
        <p:txBody>
          <a:bodyPr>
            <a:normAutofit fontScale="90000"/>
          </a:bodyPr>
          <a:lstStyle/>
          <a:p>
            <a:pPr algn="l"/>
            <a:r>
              <a:rPr lang="de-CH" sz="3600" b="1" dirty="0" smtClean="0">
                <a:solidFill>
                  <a:schemeClr val="accent6">
                    <a:lumMod val="50000"/>
                  </a:schemeClr>
                </a:solidFill>
              </a:rPr>
              <a:t>  </a:t>
            </a:r>
            <a:r>
              <a:rPr lang="de-CH" sz="4900" b="1" dirty="0"/>
              <a:t>Menschen </a:t>
            </a:r>
            <a:r>
              <a:rPr lang="de-CH" sz="4900" b="1" dirty="0" smtClean="0"/>
              <a:t>mit Behinderung</a:t>
            </a:r>
            <a:endParaRPr lang="de-CH" sz="3600" b="1" dirty="0"/>
          </a:p>
        </p:txBody>
      </p:sp>
      <p:sp>
        <p:nvSpPr>
          <p:cNvPr id="6" name="Abgerundetes Rechteck 5"/>
          <p:cNvSpPr/>
          <p:nvPr/>
        </p:nvSpPr>
        <p:spPr>
          <a:xfrm>
            <a:off x="503980" y="2179643"/>
            <a:ext cx="2759818" cy="938384"/>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körperliche</a:t>
            </a:r>
          </a:p>
          <a:p>
            <a:pPr algn="ctr"/>
            <a:r>
              <a:rPr lang="de-CH" sz="2000" b="1" dirty="0" smtClean="0">
                <a:solidFill>
                  <a:schemeClr val="tx1"/>
                </a:solidFill>
                <a:latin typeface="+mj-lt"/>
              </a:rPr>
              <a:t>Behinderung</a:t>
            </a:r>
            <a:endParaRPr lang="de-CH" sz="2000" b="1" dirty="0">
              <a:solidFill>
                <a:schemeClr val="tx1"/>
              </a:solidFill>
              <a:latin typeface="+mj-lt"/>
            </a:endParaRPr>
          </a:p>
        </p:txBody>
      </p:sp>
      <p:sp>
        <p:nvSpPr>
          <p:cNvPr id="7" name="Abgerundetes Rechteck 6"/>
          <p:cNvSpPr/>
          <p:nvPr/>
        </p:nvSpPr>
        <p:spPr>
          <a:xfrm>
            <a:off x="3643306" y="2179643"/>
            <a:ext cx="2536049" cy="938384"/>
          </a:xfrm>
          <a:prstGeom prst="roundRect">
            <a:avLst/>
          </a:prstGeom>
          <a:gradFill flip="none" rotWithShape="1">
            <a:gsLst>
              <a:gs pos="3000">
                <a:schemeClr val="accent4">
                  <a:lumMod val="75000"/>
                </a:schemeClr>
              </a:gs>
              <a:gs pos="48000">
                <a:srgbClr val="F0EBD5"/>
              </a:gs>
            </a:gsLst>
            <a:lin ang="27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geistige </a:t>
            </a:r>
          </a:p>
          <a:p>
            <a:pPr algn="ctr"/>
            <a:r>
              <a:rPr lang="de-CH" sz="2000" b="1" dirty="0" smtClean="0">
                <a:solidFill>
                  <a:schemeClr val="tx1"/>
                </a:solidFill>
                <a:latin typeface="+mj-lt"/>
              </a:rPr>
              <a:t>Behinderung</a:t>
            </a:r>
            <a:endParaRPr lang="de-CH" sz="2000" b="1" dirty="0">
              <a:solidFill>
                <a:schemeClr val="tx1"/>
              </a:solidFill>
              <a:latin typeface="+mj-lt"/>
            </a:endParaRPr>
          </a:p>
        </p:txBody>
      </p:sp>
      <p:sp>
        <p:nvSpPr>
          <p:cNvPr id="8" name="Abgerundetes Rechteck 7"/>
          <p:cNvSpPr/>
          <p:nvPr/>
        </p:nvSpPr>
        <p:spPr>
          <a:xfrm>
            <a:off x="6357950" y="2204864"/>
            <a:ext cx="2615300" cy="938384"/>
          </a:xfrm>
          <a:prstGeom prst="roundRect">
            <a:avLst/>
          </a:prstGeom>
          <a:gradFill flip="none" rotWithShape="1">
            <a:gsLst>
              <a:gs pos="3000">
                <a:schemeClr val="accent3">
                  <a:lumMod val="50000"/>
                </a:schemeClr>
              </a:gs>
              <a:gs pos="48000">
                <a:srgbClr val="F0EBD5"/>
              </a:gs>
            </a:gsLst>
            <a:lin ang="27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psychische </a:t>
            </a:r>
          </a:p>
          <a:p>
            <a:pPr algn="ctr"/>
            <a:r>
              <a:rPr lang="de-CH" sz="2000" b="1" dirty="0" smtClean="0">
                <a:solidFill>
                  <a:schemeClr val="tx1"/>
                </a:solidFill>
                <a:latin typeface="+mj-lt"/>
              </a:rPr>
              <a:t>Behinderung</a:t>
            </a:r>
            <a:endParaRPr lang="de-CH" sz="2000" b="1" dirty="0">
              <a:solidFill>
                <a:schemeClr val="tx1"/>
              </a:solidFill>
              <a:latin typeface="+mj-lt"/>
            </a:endParaRPr>
          </a:p>
        </p:txBody>
      </p:sp>
      <p:sp>
        <p:nvSpPr>
          <p:cNvPr id="17" name="Abgerundetes Rechteck 16"/>
          <p:cNvSpPr/>
          <p:nvPr/>
        </p:nvSpPr>
        <p:spPr>
          <a:xfrm>
            <a:off x="537328" y="3671989"/>
            <a:ext cx="2610639" cy="1055682"/>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Mobilitäts-</a:t>
            </a:r>
            <a:r>
              <a:rPr lang="de-CH" sz="2000" b="1" dirty="0" err="1" smtClean="0">
                <a:solidFill>
                  <a:schemeClr val="tx1"/>
                </a:solidFill>
                <a:latin typeface="+mj-lt"/>
              </a:rPr>
              <a:t>behinderung</a:t>
            </a:r>
            <a:endParaRPr lang="de-CH" sz="2000" b="1" dirty="0">
              <a:solidFill>
                <a:schemeClr val="tx1"/>
              </a:solidFill>
              <a:latin typeface="+mj-lt"/>
            </a:endParaRPr>
          </a:p>
        </p:txBody>
      </p:sp>
      <p:sp>
        <p:nvSpPr>
          <p:cNvPr id="19" name="Abgerundetes Rechteck 18"/>
          <p:cNvSpPr/>
          <p:nvPr/>
        </p:nvSpPr>
        <p:spPr>
          <a:xfrm>
            <a:off x="3419872" y="3671108"/>
            <a:ext cx="2312280" cy="1055682"/>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Sinnes-</a:t>
            </a:r>
            <a:r>
              <a:rPr lang="de-CH" sz="2000" b="1" dirty="0" err="1" smtClean="0">
                <a:solidFill>
                  <a:schemeClr val="tx1"/>
                </a:solidFill>
                <a:latin typeface="+mj-lt"/>
              </a:rPr>
              <a:t>behinderung</a:t>
            </a:r>
            <a:endParaRPr lang="de-CH" sz="2000" b="1" dirty="0">
              <a:solidFill>
                <a:schemeClr val="tx1"/>
              </a:solidFill>
              <a:latin typeface="+mj-lt"/>
            </a:endParaRPr>
          </a:p>
        </p:txBody>
      </p:sp>
      <p:sp>
        <p:nvSpPr>
          <p:cNvPr id="54" name="Abgerundetes Rechteck 53"/>
          <p:cNvSpPr/>
          <p:nvPr/>
        </p:nvSpPr>
        <p:spPr>
          <a:xfrm>
            <a:off x="1214414" y="4977274"/>
            <a:ext cx="969666" cy="821086"/>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gehen</a:t>
            </a:r>
            <a:endParaRPr lang="de-CH" sz="2000" b="1" dirty="0">
              <a:solidFill>
                <a:schemeClr val="tx1"/>
              </a:solidFill>
              <a:latin typeface="+mj-lt"/>
            </a:endParaRPr>
          </a:p>
        </p:txBody>
      </p:sp>
      <p:sp>
        <p:nvSpPr>
          <p:cNvPr id="56" name="Abgerundetes Rechteck 55"/>
          <p:cNvSpPr/>
          <p:nvPr/>
        </p:nvSpPr>
        <p:spPr>
          <a:xfrm>
            <a:off x="3673900" y="5160215"/>
            <a:ext cx="1044255" cy="821086"/>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sehen</a:t>
            </a:r>
            <a:endParaRPr lang="de-CH" sz="2000" b="1" dirty="0">
              <a:solidFill>
                <a:schemeClr val="tx1"/>
              </a:solidFill>
              <a:latin typeface="+mj-lt"/>
            </a:endParaRPr>
          </a:p>
        </p:txBody>
      </p:sp>
      <p:sp>
        <p:nvSpPr>
          <p:cNvPr id="57" name="Abgerundetes Rechteck 56"/>
          <p:cNvSpPr/>
          <p:nvPr/>
        </p:nvSpPr>
        <p:spPr>
          <a:xfrm>
            <a:off x="4786314" y="5153050"/>
            <a:ext cx="1044255" cy="821086"/>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hören</a:t>
            </a:r>
            <a:endParaRPr lang="de-CH" sz="2000" b="1" dirty="0">
              <a:solidFill>
                <a:schemeClr val="tx1"/>
              </a:solidFill>
              <a:latin typeface="+mj-lt"/>
            </a:endParaRPr>
          </a:p>
        </p:txBody>
      </p:sp>
      <p:cxnSp>
        <p:nvCxnSpPr>
          <p:cNvPr id="75" name="Gerade Verbindung mit Pfeil 74"/>
          <p:cNvCxnSpPr>
            <a:stCxn id="6" idx="2"/>
            <a:endCxn id="17" idx="0"/>
          </p:cNvCxnSpPr>
          <p:nvPr/>
        </p:nvCxnSpPr>
        <p:spPr>
          <a:xfrm flipH="1">
            <a:off x="1842648" y="3118027"/>
            <a:ext cx="41241" cy="55396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a:stCxn id="6" idx="2"/>
            <a:endCxn id="19" idx="0"/>
          </p:cNvCxnSpPr>
          <p:nvPr/>
        </p:nvCxnSpPr>
        <p:spPr>
          <a:xfrm>
            <a:off x="1883889" y="3118027"/>
            <a:ext cx="2692123" cy="55308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86" name="Abgerundetes Rechteck 85"/>
          <p:cNvSpPr/>
          <p:nvPr/>
        </p:nvSpPr>
        <p:spPr>
          <a:xfrm>
            <a:off x="571472" y="6011364"/>
            <a:ext cx="2714644" cy="703808"/>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Feinmotorik</a:t>
            </a:r>
          </a:p>
        </p:txBody>
      </p:sp>
      <p:sp>
        <p:nvSpPr>
          <p:cNvPr id="87" name="Abgerundetes Rechteck 86"/>
          <p:cNvSpPr/>
          <p:nvPr/>
        </p:nvSpPr>
        <p:spPr>
          <a:xfrm>
            <a:off x="2285984" y="4965368"/>
            <a:ext cx="1285884" cy="821086"/>
          </a:xfrm>
          <a:prstGeom prst="roundRect">
            <a:avLst/>
          </a:prstGeom>
          <a:gradFill flip="none" rotWithShape="1">
            <a:gsLst>
              <a:gs pos="3000">
                <a:srgbClr val="C00000">
                  <a:alpha val="77000"/>
                </a:srgbClr>
              </a:gs>
              <a:gs pos="48000">
                <a:srgbClr val="F0EBD5"/>
              </a:gs>
            </a:gsLst>
            <a:lin ang="2700000" scaled="0"/>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dirty="0" smtClean="0">
                <a:solidFill>
                  <a:schemeClr val="tx1"/>
                </a:solidFill>
                <a:latin typeface="+mj-lt"/>
              </a:rPr>
              <a:t>sprechen</a:t>
            </a:r>
            <a:endParaRPr lang="de-CH" sz="2000" b="1" dirty="0">
              <a:solidFill>
                <a:schemeClr val="tx1"/>
              </a:solidFill>
              <a:latin typeface="+mj-lt"/>
            </a:endParaRPr>
          </a:p>
        </p:txBody>
      </p:sp>
      <p:sp>
        <p:nvSpPr>
          <p:cNvPr id="96" name="Gleichschenkliges Dreieck 95"/>
          <p:cNvSpPr/>
          <p:nvPr/>
        </p:nvSpPr>
        <p:spPr>
          <a:xfrm>
            <a:off x="8358214" y="685800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2" name="Gerade Verbindung mit Pfeil 121"/>
          <p:cNvCxnSpPr>
            <a:stCxn id="6" idx="2"/>
            <a:endCxn id="19" idx="0"/>
          </p:cNvCxnSpPr>
          <p:nvPr/>
        </p:nvCxnSpPr>
        <p:spPr>
          <a:xfrm>
            <a:off x="1883889" y="3118027"/>
            <a:ext cx="2692123" cy="553081"/>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Ellipse 125"/>
          <p:cNvSpPr/>
          <p:nvPr/>
        </p:nvSpPr>
        <p:spPr>
          <a:xfrm>
            <a:off x="6215074" y="5214950"/>
            <a:ext cx="2571768" cy="1285884"/>
          </a:xfrm>
          <a:prstGeom prst="ellipse">
            <a:avLst/>
          </a:prstGeom>
          <a:solidFill>
            <a:srgbClr val="F780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b="1" dirty="0" smtClean="0">
                <a:solidFill>
                  <a:schemeClr val="tx1"/>
                </a:solidFill>
                <a:latin typeface="+mj-lt"/>
              </a:rPr>
              <a:t>10 - 13 %</a:t>
            </a:r>
            <a:r>
              <a:rPr lang="de-CH" sz="1400" dirty="0" smtClean="0">
                <a:solidFill>
                  <a:schemeClr val="tx1"/>
                </a:solidFill>
                <a:latin typeface="+mj-lt"/>
              </a:rPr>
              <a:t>  </a:t>
            </a:r>
          </a:p>
          <a:p>
            <a:pPr algn="ctr"/>
            <a:r>
              <a:rPr lang="de-CH" dirty="0" smtClean="0">
                <a:solidFill>
                  <a:schemeClr val="tx1"/>
                </a:solidFill>
                <a:latin typeface="+mj-lt"/>
              </a:rPr>
              <a:t>der Bevölkerung</a:t>
            </a:r>
            <a:endParaRPr lang="de-CH" dirty="0">
              <a:solidFill>
                <a:schemeClr val="tx1"/>
              </a:solidFill>
              <a:latin typeface="+mj-lt"/>
            </a:endParaRPr>
          </a:p>
        </p:txBody>
      </p:sp>
      <p:grpSp>
        <p:nvGrpSpPr>
          <p:cNvPr id="47" name="Gruppieren 46"/>
          <p:cNvGrpSpPr/>
          <p:nvPr/>
        </p:nvGrpSpPr>
        <p:grpSpPr>
          <a:xfrm>
            <a:off x="144419" y="4965368"/>
            <a:ext cx="785818" cy="821086"/>
            <a:chOff x="285720" y="4786322"/>
            <a:chExt cx="785818" cy="1000132"/>
          </a:xfrm>
          <a:gradFill flip="none" rotWithShape="1">
            <a:gsLst>
              <a:gs pos="3000">
                <a:srgbClr val="C00000">
                  <a:alpha val="77000"/>
                </a:srgbClr>
              </a:gs>
              <a:gs pos="48000">
                <a:srgbClr val="F0EBD5"/>
              </a:gs>
            </a:gsLst>
            <a:lin ang="2700000" scaled="0"/>
            <a:tileRect/>
          </a:gradFill>
        </p:grpSpPr>
        <p:sp>
          <p:nvSpPr>
            <p:cNvPr id="52" name="Abgerundetes Rechteck 51"/>
            <p:cNvSpPr/>
            <p:nvPr/>
          </p:nvSpPr>
          <p:spPr>
            <a:xfrm>
              <a:off x="285720" y="4786322"/>
              <a:ext cx="785818" cy="1000132"/>
            </a:xfrm>
            <a:prstGeom prst="roundRect">
              <a:avLst/>
            </a:prstGeom>
            <a:grp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solidFill>
                  <a:schemeClr val="tx1"/>
                </a:solidFill>
                <a:latin typeface="+mj-lt"/>
              </a:endParaRPr>
            </a:p>
          </p:txBody>
        </p:sp>
        <p:pic>
          <p:nvPicPr>
            <p:cNvPr id="46" name="Grafik 45" descr="Rollstuhlpiktogramm.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57158" y="5000636"/>
              <a:ext cx="642942" cy="642942"/>
            </a:xfrm>
            <a:prstGeom prst="rect">
              <a:avLst/>
            </a:prstGeom>
            <a:grpFill/>
            <a:ln w="6350">
              <a:solidFill>
                <a:schemeClr val="tx1">
                  <a:lumMod val="50000"/>
                  <a:lumOff val="50000"/>
                </a:schemeClr>
              </a:solidFill>
            </a:ln>
          </p:spPr>
        </p:pic>
      </p:grpSp>
      <p:sp>
        <p:nvSpPr>
          <p:cNvPr id="125" name="Abgerundetes Rechteck 124"/>
          <p:cNvSpPr/>
          <p:nvPr/>
        </p:nvSpPr>
        <p:spPr>
          <a:xfrm rot="1528641">
            <a:off x="7243110" y="472988"/>
            <a:ext cx="1136715" cy="1176871"/>
          </a:xfrm>
          <a:prstGeom prst="roundRect">
            <a:avLst/>
          </a:prstGeom>
          <a:gradFill flip="none" rotWithShape="1">
            <a:gsLst>
              <a:gs pos="3000">
                <a:schemeClr val="tx1"/>
              </a:gs>
              <a:gs pos="48000">
                <a:srgbClr val="F0EBD5"/>
              </a:gs>
            </a:gsLst>
            <a:lin ang="27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solidFill>
                  <a:schemeClr val="tx1"/>
                </a:solidFill>
                <a:latin typeface="+mj-lt"/>
              </a:rPr>
              <a:t>schwer</a:t>
            </a:r>
          </a:p>
          <a:p>
            <a:pPr algn="ctr"/>
            <a:endParaRPr lang="de-CH" b="1" dirty="0" smtClean="0">
              <a:solidFill>
                <a:schemeClr val="tx1"/>
              </a:solidFill>
              <a:latin typeface="+mj-lt"/>
            </a:endParaRPr>
          </a:p>
          <a:p>
            <a:pPr algn="ctr"/>
            <a:r>
              <a:rPr lang="de-CH" b="1" dirty="0" smtClean="0">
                <a:solidFill>
                  <a:schemeClr val="tx1"/>
                </a:solidFill>
                <a:latin typeface="+mj-lt"/>
              </a:rPr>
              <a:t>leicht</a:t>
            </a:r>
          </a:p>
        </p:txBody>
      </p:sp>
      <p:cxnSp>
        <p:nvCxnSpPr>
          <p:cNvPr id="23" name="Gerade Verbindung mit Pfeil 22"/>
          <p:cNvCxnSpPr>
            <a:endCxn id="54" idx="0"/>
          </p:cNvCxnSpPr>
          <p:nvPr/>
        </p:nvCxnSpPr>
        <p:spPr>
          <a:xfrm>
            <a:off x="1699247" y="4726790"/>
            <a:ext cx="0" cy="25048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endCxn id="52" idx="0"/>
          </p:cNvCxnSpPr>
          <p:nvPr/>
        </p:nvCxnSpPr>
        <p:spPr>
          <a:xfrm flipH="1">
            <a:off x="537328" y="4714884"/>
            <a:ext cx="321472" cy="25048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a:off x="1115616" y="4714884"/>
            <a:ext cx="1" cy="128369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endCxn id="87" idx="0"/>
          </p:cNvCxnSpPr>
          <p:nvPr/>
        </p:nvCxnSpPr>
        <p:spPr>
          <a:xfrm>
            <a:off x="2483768" y="4735164"/>
            <a:ext cx="445158" cy="23020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endCxn id="57" idx="0"/>
          </p:cNvCxnSpPr>
          <p:nvPr/>
        </p:nvCxnSpPr>
        <p:spPr>
          <a:xfrm>
            <a:off x="5004048" y="4735164"/>
            <a:ext cx="304394" cy="417886"/>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endCxn id="56" idx="0"/>
          </p:cNvCxnSpPr>
          <p:nvPr/>
        </p:nvCxnSpPr>
        <p:spPr>
          <a:xfrm>
            <a:off x="4196027" y="4726790"/>
            <a:ext cx="1" cy="43342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1000"/>
                                        <p:tgtEl>
                                          <p:spTgt spid="87"/>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childTnLst>
                                </p:cTn>
                              </p:par>
                              <p:par>
                                <p:cTn id="58" presetID="10" presetClass="entr" presetSubtype="0"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1000"/>
                                        <p:tgtEl>
                                          <p:spTgt spid="1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par>
                                <p:cTn id="64" presetID="10"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1000"/>
                                        <p:tgtEl>
                                          <p:spTgt spid="56"/>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10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6"/>
                                        </p:tgtEl>
                                        <p:attrNameLst>
                                          <p:attrName>style.visibility</p:attrName>
                                        </p:attrNameLst>
                                      </p:cBhvr>
                                      <p:to>
                                        <p:strVal val="visible"/>
                                      </p:to>
                                    </p:set>
                                    <p:animEffect transition="in" filter="fade">
                                      <p:cBhvr>
                                        <p:cTn id="84"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9" grpId="0" animBg="1"/>
      <p:bldP spid="54" grpId="0" animBg="1"/>
      <p:bldP spid="56" grpId="0" animBg="1"/>
      <p:bldP spid="57" grpId="0" animBg="1"/>
      <p:bldP spid="86" grpId="0" animBg="1"/>
      <p:bldP spid="87" grpId="0" animBg="1"/>
      <p:bldP spid="1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mit Pfeil 5"/>
          <p:cNvCxnSpPr/>
          <p:nvPr/>
        </p:nvCxnSpPr>
        <p:spPr>
          <a:xfrm>
            <a:off x="5151567" y="1268760"/>
            <a:ext cx="0" cy="5184576"/>
          </a:xfrm>
          <a:prstGeom prst="straightConnector1">
            <a:avLst/>
          </a:prstGeom>
          <a:ln w="28575" cap="sq">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67544" y="116632"/>
            <a:ext cx="8229600" cy="1143000"/>
          </a:xfrm>
        </p:spPr>
        <p:txBody>
          <a:bodyPr/>
          <a:lstStyle/>
          <a:p>
            <a:pPr algn="ctr"/>
            <a:r>
              <a:rPr lang="de-CH" b="1" dirty="0" smtClean="0"/>
              <a:t>«Behinderung»</a:t>
            </a:r>
            <a:endParaRPr lang="de-CH" b="1" dirty="0"/>
          </a:p>
        </p:txBody>
      </p:sp>
      <p:sp>
        <p:nvSpPr>
          <p:cNvPr id="4" name="Inhaltsplatzhalter 3"/>
          <p:cNvSpPr>
            <a:spLocks noGrp="1"/>
          </p:cNvSpPr>
          <p:nvPr>
            <p:ph sz="half" idx="1"/>
          </p:nvPr>
        </p:nvSpPr>
        <p:spPr>
          <a:xfrm>
            <a:off x="251520" y="1387597"/>
            <a:ext cx="4900047" cy="1612775"/>
          </a:xfrm>
        </p:spPr>
        <p:txBody>
          <a:bodyPr>
            <a:normAutofit/>
          </a:bodyPr>
          <a:lstStyle/>
          <a:p>
            <a:r>
              <a:rPr lang="de-CH" dirty="0" smtClean="0"/>
              <a:t>Angst, Schrecken</a:t>
            </a:r>
          </a:p>
          <a:p>
            <a:r>
              <a:rPr lang="de-CH" dirty="0" smtClean="0"/>
              <a:t>Erinnerung an Leiden/Sterben</a:t>
            </a:r>
          </a:p>
          <a:p>
            <a:r>
              <a:rPr lang="de-CH" dirty="0" smtClean="0"/>
              <a:t>Schuldgefühle</a:t>
            </a:r>
          </a:p>
        </p:txBody>
      </p:sp>
      <p:sp>
        <p:nvSpPr>
          <p:cNvPr id="5" name="Inhaltsplatzhalter 4"/>
          <p:cNvSpPr>
            <a:spLocks noGrp="1"/>
          </p:cNvSpPr>
          <p:nvPr>
            <p:ph sz="half" idx="2"/>
          </p:nvPr>
        </p:nvSpPr>
        <p:spPr>
          <a:xfrm>
            <a:off x="5671191" y="1438598"/>
            <a:ext cx="2781048" cy="1756791"/>
          </a:xfrm>
        </p:spPr>
        <p:txBody>
          <a:bodyPr>
            <a:normAutofit/>
          </a:bodyPr>
          <a:lstStyle/>
          <a:p>
            <a:r>
              <a:rPr lang="de-CH" dirty="0" smtClean="0"/>
              <a:t>Mitleid</a:t>
            </a:r>
          </a:p>
          <a:p>
            <a:r>
              <a:rPr lang="de-CH" dirty="0" smtClean="0"/>
              <a:t>Mitgefühl </a:t>
            </a:r>
          </a:p>
          <a:p>
            <a:r>
              <a:rPr lang="de-CH" dirty="0" smtClean="0"/>
              <a:t>Schuldgefühle</a:t>
            </a:r>
          </a:p>
          <a:p>
            <a:endParaRPr lang="de-CH" dirty="0" smtClean="0"/>
          </a:p>
          <a:p>
            <a:endParaRPr lang="de-CH" dirty="0"/>
          </a:p>
        </p:txBody>
      </p:sp>
      <p:sp>
        <p:nvSpPr>
          <p:cNvPr id="8" name="Textfeld 7"/>
          <p:cNvSpPr txBox="1"/>
          <p:nvPr/>
        </p:nvSpPr>
        <p:spPr>
          <a:xfrm>
            <a:off x="928662" y="5000636"/>
            <a:ext cx="2500330" cy="1569660"/>
          </a:xfrm>
          <a:prstGeom prst="rect">
            <a:avLst/>
          </a:prstGeom>
          <a:noFill/>
        </p:spPr>
        <p:txBody>
          <a:bodyPr wrap="square" rtlCol="0">
            <a:spAutoFit/>
          </a:bodyPr>
          <a:lstStyle/>
          <a:p>
            <a:r>
              <a:rPr lang="de-CH" sz="3200" dirty="0" smtClean="0">
                <a:latin typeface="+mj-lt"/>
              </a:rPr>
              <a:t>Verdrängung</a:t>
            </a:r>
          </a:p>
          <a:p>
            <a:r>
              <a:rPr lang="de-CH" sz="3200" dirty="0" smtClean="0">
                <a:latin typeface="+mj-lt"/>
              </a:rPr>
              <a:t>Abwehr</a:t>
            </a:r>
          </a:p>
          <a:p>
            <a:r>
              <a:rPr lang="de-CH" sz="3200" dirty="0" smtClean="0">
                <a:latin typeface="+mj-lt"/>
              </a:rPr>
              <a:t>Ignoranz</a:t>
            </a:r>
            <a:endParaRPr lang="de-CH" sz="3200" dirty="0">
              <a:latin typeface="+mj-lt"/>
            </a:endParaRPr>
          </a:p>
        </p:txBody>
      </p:sp>
      <p:sp>
        <p:nvSpPr>
          <p:cNvPr id="10" name="Textfeld 9"/>
          <p:cNvSpPr txBox="1"/>
          <p:nvPr/>
        </p:nvSpPr>
        <p:spPr>
          <a:xfrm>
            <a:off x="5652120" y="5006316"/>
            <a:ext cx="3099764" cy="1569660"/>
          </a:xfrm>
          <a:prstGeom prst="rect">
            <a:avLst/>
          </a:prstGeom>
          <a:noFill/>
        </p:spPr>
        <p:txBody>
          <a:bodyPr wrap="square" rtlCol="0">
            <a:spAutoFit/>
          </a:bodyPr>
          <a:lstStyle/>
          <a:p>
            <a:r>
              <a:rPr lang="de-CH" sz="3200" dirty="0" smtClean="0">
                <a:latin typeface="+mj-lt"/>
              </a:rPr>
              <a:t>Überreaktion</a:t>
            </a:r>
          </a:p>
          <a:p>
            <a:r>
              <a:rPr lang="de-CH" sz="3200" dirty="0" smtClean="0">
                <a:latin typeface="+mj-lt"/>
              </a:rPr>
              <a:t>Tatendrang</a:t>
            </a:r>
          </a:p>
          <a:p>
            <a:r>
              <a:rPr lang="de-CH" sz="3200" dirty="0" smtClean="0">
                <a:latin typeface="+mj-lt"/>
              </a:rPr>
              <a:t>Helfersyndrom</a:t>
            </a:r>
            <a:endParaRPr lang="de-CH" sz="3200" dirty="0">
              <a:latin typeface="+mj-lt"/>
            </a:endParaRPr>
          </a:p>
        </p:txBody>
      </p:sp>
      <p:sp>
        <p:nvSpPr>
          <p:cNvPr id="11" name="Pfeil nach unten 10"/>
          <p:cNvSpPr/>
          <p:nvPr/>
        </p:nvSpPr>
        <p:spPr>
          <a:xfrm>
            <a:off x="6036479" y="3214686"/>
            <a:ext cx="1357322" cy="1000132"/>
          </a:xfrm>
          <a:prstGeom prst="downArrow">
            <a:avLst/>
          </a:prstGeom>
          <a:solidFill>
            <a:srgbClr val="FFC00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pic>
        <p:nvPicPr>
          <p:cNvPr id="28674" name="Picture 2" descr="C:\Users\Thea\AppData\Local\Microsoft\Windows\Temporary Internet Files\Content.IE5\4VG29PVV\MC900434859[1].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49827" y="3196244"/>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12" name="Pfeil nach unten 11"/>
          <p:cNvSpPr/>
          <p:nvPr/>
        </p:nvSpPr>
        <p:spPr>
          <a:xfrm>
            <a:off x="1214094" y="3214686"/>
            <a:ext cx="1357322" cy="1000132"/>
          </a:xfrm>
          <a:prstGeom prst="downArrow">
            <a:avLst/>
          </a:prstGeom>
          <a:solidFill>
            <a:srgbClr val="FFC00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dirty="0"/>
          </a:p>
        </p:txBody>
      </p:sp>
      <p:sp>
        <p:nvSpPr>
          <p:cNvPr id="16" name="Textfeld 15"/>
          <p:cNvSpPr txBox="1"/>
          <p:nvPr/>
        </p:nvSpPr>
        <p:spPr>
          <a:xfrm rot="20536653">
            <a:off x="4055075" y="4628987"/>
            <a:ext cx="1092530" cy="523220"/>
          </a:xfrm>
          <a:prstGeom prst="rect">
            <a:avLst/>
          </a:prstGeom>
          <a:noFill/>
        </p:spPr>
        <p:txBody>
          <a:bodyPr wrap="square" rtlCol="0">
            <a:spAutoFit/>
          </a:bodyPr>
          <a:lstStyle/>
          <a:p>
            <a:r>
              <a:rPr lang="de-CH" sz="2800" dirty="0" smtClean="0">
                <a:solidFill>
                  <a:schemeClr val="bg1">
                    <a:lumMod val="50000"/>
                  </a:schemeClr>
                </a:solidFill>
                <a:latin typeface="+mj-lt"/>
              </a:rPr>
              <a:t>Kirche</a:t>
            </a:r>
            <a:endParaRPr lang="de-CH" sz="2800" dirty="0">
              <a:solidFill>
                <a:schemeClr val="bg1">
                  <a:lumMod val="50000"/>
                </a:schemeClr>
              </a:solidFill>
              <a:latin typeface="+mj-lt"/>
            </a:endParaRPr>
          </a:p>
        </p:txBody>
      </p:sp>
      <p:cxnSp>
        <p:nvCxnSpPr>
          <p:cNvPr id="13" name="Gerade Verbindung 12"/>
          <p:cNvCxnSpPr/>
          <p:nvPr/>
        </p:nvCxnSpPr>
        <p:spPr>
          <a:xfrm flipV="1">
            <a:off x="539552" y="4509120"/>
            <a:ext cx="3024336" cy="1944216"/>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83568" y="4509120"/>
            <a:ext cx="2664296" cy="2061176"/>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5364088" y="4479714"/>
            <a:ext cx="3024336" cy="1944216"/>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5508104" y="4479714"/>
            <a:ext cx="2664296" cy="2061176"/>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28674"/>
                                        </p:tgtEl>
                                        <p:attrNameLst>
                                          <p:attrName>style.visibility</p:attrName>
                                        </p:attrNameLst>
                                      </p:cBhvr>
                                      <p:to>
                                        <p:strVal val="visible"/>
                                      </p:to>
                                    </p:set>
                                    <p:animEffect transition="in" filter="fade">
                                      <p:cBhvr>
                                        <p:cTn id="60" dur="500"/>
                                        <p:tgtEl>
                                          <p:spTgt spid="28674"/>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strVal val="#ppt_w*0.70"/>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strVal val="#ppt_w*0.70"/>
                                          </p:val>
                                        </p:tav>
                                        <p:tav tm="100000">
                                          <p:val>
                                            <p:strVal val="#ppt_w"/>
                                          </p:val>
                                        </p:tav>
                                      </p:tavLst>
                                    </p:anim>
                                    <p:anim calcmode="lin" valueType="num">
                                      <p:cBhvr>
                                        <p:cTn id="73" dur="1000" fill="hold"/>
                                        <p:tgtEl>
                                          <p:spTgt spid="14"/>
                                        </p:tgtEl>
                                        <p:attrNameLst>
                                          <p:attrName>ppt_h</p:attrName>
                                        </p:attrNameLst>
                                      </p:cBhvr>
                                      <p:tavLst>
                                        <p:tav tm="0">
                                          <p:val>
                                            <p:strVal val="#ppt_h"/>
                                          </p:val>
                                        </p:tav>
                                        <p:tav tm="100000">
                                          <p:val>
                                            <p:strVal val="#ppt_h"/>
                                          </p:val>
                                        </p:tav>
                                      </p:tavLst>
                                    </p:anim>
                                    <p:animEffect transition="in" filter="fade">
                                      <p:cBhvr>
                                        <p:cTn id="74" dur="1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strVal val="#ppt_w*0.70"/>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Effect transition="in" filter="fade">
                                      <p:cBhvr>
                                        <p:cTn id="81" dur="1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strVal val="#ppt_w*0.70"/>
                                          </p:val>
                                        </p:tav>
                                        <p:tav tm="100000">
                                          <p:val>
                                            <p:strVal val="#ppt_w"/>
                                          </p:val>
                                        </p:tav>
                                      </p:tavLst>
                                    </p:anim>
                                    <p:anim calcmode="lin" valueType="num">
                                      <p:cBhvr>
                                        <p:cTn id="87" dur="1000" fill="hold"/>
                                        <p:tgtEl>
                                          <p:spTgt spid="17"/>
                                        </p:tgtEl>
                                        <p:attrNameLst>
                                          <p:attrName>ppt_h</p:attrName>
                                        </p:attrNameLst>
                                      </p:cBhvr>
                                      <p:tavLst>
                                        <p:tav tm="0">
                                          <p:val>
                                            <p:strVal val="#ppt_h"/>
                                          </p:val>
                                        </p:tav>
                                        <p:tav tm="100000">
                                          <p:val>
                                            <p:strVal val="#ppt_h"/>
                                          </p:val>
                                        </p:tav>
                                      </p:tavLst>
                                    </p:anim>
                                    <p:animEffect transition="in" filter="fade">
                                      <p:cBhvr>
                                        <p:cTn id="8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0" grpId="0"/>
      <p:bldP spid="11" grpId="0" animBg="1"/>
      <p:bldP spid="12"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smtClean="0"/>
              <a:t>Eugenik</a:t>
            </a:r>
            <a:endParaRPr lang="de-CH" sz="2000" dirty="0"/>
          </a:p>
        </p:txBody>
      </p:sp>
      <p:sp>
        <p:nvSpPr>
          <p:cNvPr id="7" name="Textplatzhalter 6"/>
          <p:cNvSpPr>
            <a:spLocks noGrp="1"/>
          </p:cNvSpPr>
          <p:nvPr>
            <p:ph type="body" idx="1"/>
          </p:nvPr>
        </p:nvSpPr>
        <p:spPr/>
        <p:txBody>
          <a:bodyPr/>
          <a:lstStyle/>
          <a:p>
            <a:endParaRPr lang="de-CH"/>
          </a:p>
        </p:txBody>
      </p:sp>
      <p:sp>
        <p:nvSpPr>
          <p:cNvPr id="10" name="Inhaltsplatzhalter 9"/>
          <p:cNvSpPr>
            <a:spLocks noGrp="1"/>
          </p:cNvSpPr>
          <p:nvPr>
            <p:ph sz="half" idx="2"/>
          </p:nvPr>
        </p:nvSpPr>
        <p:spPr/>
        <p:txBody>
          <a:bodyPr/>
          <a:lstStyle/>
          <a:p>
            <a:endParaRPr lang="de-CH"/>
          </a:p>
        </p:txBody>
      </p:sp>
      <p:sp>
        <p:nvSpPr>
          <p:cNvPr id="12" name="Inhaltsplatzhalter 11"/>
          <p:cNvSpPr>
            <a:spLocks noGrp="1"/>
          </p:cNvSpPr>
          <p:nvPr>
            <p:ph sz="quarter" idx="4"/>
          </p:nvPr>
        </p:nvSpPr>
        <p:spPr>
          <a:xfrm>
            <a:off x="4645025" y="1500182"/>
            <a:ext cx="4031431" cy="4464497"/>
          </a:xfrm>
        </p:spPr>
        <p:txBody>
          <a:bodyPr>
            <a:noAutofit/>
          </a:bodyPr>
          <a:lstStyle/>
          <a:p>
            <a:pPr marL="0" indent="0">
              <a:buNone/>
            </a:pPr>
            <a:r>
              <a:rPr lang="de-CH" sz="1600" dirty="0" smtClean="0"/>
              <a:t>Eine Rechenaufgabe aus einem Schulbuch der Nazi-Zeit: </a:t>
            </a:r>
            <a:r>
              <a:rPr lang="de-CH" sz="1600" b="1" dirty="0" smtClean="0"/>
              <a:t>«125 Mark sind die Ausgaben für ein gesundes deutsches Schulkind. Um wie viel Prozent </a:t>
            </a:r>
            <a:r>
              <a:rPr lang="de-CH" sz="1600" b="1" dirty="0" err="1" smtClean="0"/>
              <a:t>teuerer</a:t>
            </a:r>
            <a:r>
              <a:rPr lang="de-CH" sz="1600" b="1" dirty="0" smtClean="0"/>
              <a:t> kommt dem deutschen Volk ein Geisteskranker oder Krüppel?" </a:t>
            </a:r>
            <a:r>
              <a:rPr lang="de-CH" sz="1600" dirty="0" smtClean="0"/>
              <a:t>Immer wieder ging es in der nationalsozialistischen Propaganda schlicht ums Geld: </a:t>
            </a:r>
            <a:r>
              <a:rPr lang="de-CH" sz="1600" b="1" dirty="0" smtClean="0"/>
              <a:t>«Was kostet ein Heim für Behinderte und wie viel Eigenheime könnte man mit diesem Geld bauen?»</a:t>
            </a:r>
            <a:endParaRPr lang="de-CH" sz="1600" dirty="0" smtClean="0"/>
          </a:p>
          <a:p>
            <a:pPr marL="0" indent="0">
              <a:buNone/>
            </a:pPr>
            <a:r>
              <a:rPr lang="de-CH" sz="1600" dirty="0" smtClean="0"/>
              <a:t> In Statistiken aller Art wurde eine scheinbar rationale Kosten-Nutzen-Rechnung aufgestellt: In der Argumentation der Nazi, fallen die Kranken den Gesunden zur Last, sind nutzlos, «Parasiten am deutschen Volkskörper».</a:t>
            </a:r>
            <a:endParaRPr lang="de-CH" sz="1600" dirty="0"/>
          </a:p>
        </p:txBody>
      </p:sp>
      <p:sp>
        <p:nvSpPr>
          <p:cNvPr id="6" name="Textfeld 5"/>
          <p:cNvSpPr txBox="1"/>
          <p:nvPr/>
        </p:nvSpPr>
        <p:spPr>
          <a:xfrm>
            <a:off x="4499992" y="6327022"/>
            <a:ext cx="4464496" cy="307777"/>
          </a:xfrm>
          <a:prstGeom prst="rect">
            <a:avLst/>
          </a:prstGeom>
          <a:noFill/>
        </p:spPr>
        <p:txBody>
          <a:bodyPr wrap="square" rtlCol="0">
            <a:spAutoFit/>
          </a:bodyPr>
          <a:lstStyle/>
          <a:p>
            <a:pPr algn="ctr"/>
            <a:r>
              <a:rPr lang="de-CH" sz="1400" dirty="0" smtClean="0"/>
              <a:t> Quelle: </a:t>
            </a:r>
            <a:r>
              <a:rPr lang="de-CH" sz="1400" b="1" dirty="0" smtClean="0"/>
              <a:t>planet-wissen.de</a:t>
            </a:r>
            <a:r>
              <a:rPr lang="de-CH" sz="1400" dirty="0" smtClean="0"/>
              <a:t> </a:t>
            </a:r>
            <a:r>
              <a:rPr lang="de-CH" sz="1400" dirty="0"/>
              <a:t> </a:t>
            </a:r>
            <a:r>
              <a:rPr lang="de-CH" sz="1400" dirty="0" smtClean="0"/>
              <a:t> Politik / Geschichte [2012]</a:t>
            </a:r>
            <a:endParaRPr lang="de-CH" sz="1400" dirty="0"/>
          </a:p>
        </p:txBody>
      </p:sp>
      <p:pic>
        <p:nvPicPr>
          <p:cNvPr id="30722" name="Picture 2" descr="http://www.planet-wissen.de/politik_geschichte/drittes_reich/ns_rassenlehre/img/portraet_nsrasse_plakat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97479"/>
            <a:ext cx="3960440" cy="51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0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smtClean="0"/>
              <a:t>«stehe auf und wandle!» </a:t>
            </a:r>
            <a:r>
              <a:rPr lang="de-CH" sz="2000" b="1" dirty="0" smtClean="0"/>
              <a:t>Lukas 5 - 23</a:t>
            </a:r>
            <a:endParaRPr lang="de-CH" sz="2000" dirty="0"/>
          </a:p>
        </p:txBody>
      </p:sp>
      <p:pic>
        <p:nvPicPr>
          <p:cNvPr id="29698" name="Picture 2" descr="http://www.kirchengucker.de/wp-content/uploads/2009/02/murillo.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43243" y="1340768"/>
            <a:ext cx="5257514" cy="4766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46162" y="6334780"/>
            <a:ext cx="8851676" cy="307777"/>
          </a:xfrm>
          <a:prstGeom prst="rect">
            <a:avLst/>
          </a:prstGeom>
          <a:noFill/>
        </p:spPr>
        <p:txBody>
          <a:bodyPr wrap="square" rtlCol="0">
            <a:spAutoFit/>
          </a:bodyPr>
          <a:lstStyle/>
          <a:p>
            <a:pPr algn="ctr"/>
            <a:r>
              <a:rPr lang="de-CH" sz="1400" dirty="0"/>
              <a:t>Heilung eines Gelähmten am Teich </a:t>
            </a:r>
            <a:r>
              <a:rPr lang="de-CH" sz="1400" dirty="0" err="1"/>
              <a:t>Betesda</a:t>
            </a:r>
            <a:r>
              <a:rPr lang="de-CH" sz="1400" dirty="0"/>
              <a:t>: 1671-73, Bartolomé Esteban Murillo</a:t>
            </a:r>
          </a:p>
        </p:txBody>
      </p:sp>
    </p:spTree>
    <p:extLst>
      <p:ext uri="{BB962C8B-B14F-4D97-AF65-F5344CB8AC3E}">
        <p14:creationId xmlns:p14="http://schemas.microsoft.com/office/powerpoint/2010/main" val="32206939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smtClean="0"/>
              <a:t>Mitleid, Barmherzigkeit, Wohltätigkeit</a:t>
            </a:r>
            <a:endParaRPr lang="de-CH" b="1" dirty="0"/>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1330" y="1772816"/>
            <a:ext cx="3599500" cy="3096344"/>
          </a:xfrm>
        </p:spPr>
      </p:pic>
      <p:sp>
        <p:nvSpPr>
          <p:cNvPr id="8" name="Textfeld 7"/>
          <p:cNvSpPr txBox="1"/>
          <p:nvPr/>
        </p:nvSpPr>
        <p:spPr>
          <a:xfrm>
            <a:off x="482076" y="5229200"/>
            <a:ext cx="3600400" cy="646331"/>
          </a:xfrm>
          <a:prstGeom prst="rect">
            <a:avLst/>
          </a:prstGeom>
          <a:noFill/>
        </p:spPr>
        <p:txBody>
          <a:bodyPr wrap="square" rtlCol="0">
            <a:spAutoFit/>
          </a:bodyPr>
          <a:lstStyle/>
          <a:p>
            <a:r>
              <a:rPr lang="de-CH" dirty="0" smtClean="0"/>
              <a:t>Die Krüppel 1568 </a:t>
            </a:r>
          </a:p>
          <a:p>
            <a:r>
              <a:rPr lang="de-CH" dirty="0" smtClean="0"/>
              <a:t>Peter </a:t>
            </a:r>
            <a:r>
              <a:rPr lang="de-CH" dirty="0" err="1" smtClean="0"/>
              <a:t>Bruegel</a:t>
            </a:r>
            <a:r>
              <a:rPr lang="de-CH" dirty="0" smtClean="0"/>
              <a:t> der Ältere</a:t>
            </a:r>
            <a:endParaRPr lang="de-CH" dirty="0"/>
          </a:p>
        </p:txBody>
      </p:sp>
      <p:pic>
        <p:nvPicPr>
          <p:cNvPr id="1028" name="Picture 4" descr="http://www.muskelgesellschaft.ch/downloads/galerie/DSC_0071_web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129" y="1892238"/>
            <a:ext cx="4267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overide.ch/fileadmin/loveride/images/logos/lr_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556792"/>
            <a:ext cx="1813152"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814764" y="5046739"/>
            <a:ext cx="3861691" cy="1200329"/>
          </a:xfrm>
          <a:prstGeom prst="rect">
            <a:avLst/>
          </a:prstGeom>
          <a:noFill/>
        </p:spPr>
        <p:txBody>
          <a:bodyPr wrap="square" rtlCol="0">
            <a:spAutoFit/>
          </a:bodyPr>
          <a:lstStyle/>
          <a:p>
            <a:r>
              <a:rPr lang="de-CH" dirty="0" smtClean="0"/>
              <a:t>«Ein </a:t>
            </a:r>
            <a:r>
              <a:rPr lang="de-CH" dirty="0"/>
              <a:t>muskelkranker Junge in freudiger Erwartung auf die Ausfahrt mit einem sogenannten </a:t>
            </a:r>
            <a:r>
              <a:rPr lang="de-CH" dirty="0" err="1" smtClean="0"/>
              <a:t>Trike</a:t>
            </a:r>
            <a:r>
              <a:rPr lang="de-CH" dirty="0" smtClean="0"/>
              <a:t>.»</a:t>
            </a:r>
            <a:r>
              <a:rPr lang="de-CH" dirty="0"/>
              <a:t>  </a:t>
            </a:r>
            <a:r>
              <a:rPr lang="de-CH" dirty="0" smtClean="0"/>
              <a:t>(Bildlegende auf Webseite muskelkrank.ch)</a:t>
            </a:r>
            <a:endParaRPr lang="de-CH" dirty="0"/>
          </a:p>
        </p:txBody>
      </p:sp>
    </p:spTree>
    <p:extLst>
      <p:ext uri="{BB962C8B-B14F-4D97-AF65-F5344CB8AC3E}">
        <p14:creationId xmlns:p14="http://schemas.microsoft.com/office/powerpoint/2010/main" val="2075803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26248" y="571910"/>
            <a:ext cx="4362190" cy="948878"/>
          </a:xfrm>
        </p:spPr>
        <p:txBody>
          <a:bodyPr anchor="b">
            <a:normAutofit/>
          </a:bodyPr>
          <a:lstStyle/>
          <a:p>
            <a:r>
              <a:rPr lang="de-CH" sz="2400" dirty="0" smtClean="0"/>
              <a:t>Heinrich Pestalozzi (1746 – 1827)</a:t>
            </a:r>
            <a:endParaRPr lang="de-CH"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859" y="216133"/>
            <a:ext cx="4880141" cy="6357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bgerundete rechteckige Legende 2"/>
          <p:cNvSpPr/>
          <p:nvPr/>
        </p:nvSpPr>
        <p:spPr>
          <a:xfrm>
            <a:off x="4860032" y="908720"/>
            <a:ext cx="2808312" cy="1224136"/>
          </a:xfrm>
          <a:prstGeom prst="wedgeRoundRectCallout">
            <a:avLst>
              <a:gd name="adj1" fmla="val -81176"/>
              <a:gd name="adj2" fmla="val 144928"/>
              <a:gd name="adj3" fmla="val 16667"/>
            </a:avLst>
          </a:prstGeom>
          <a:solidFill>
            <a:schemeClr val="accent6">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b="1" dirty="0" smtClean="0">
                <a:solidFill>
                  <a:schemeClr val="tx1"/>
                </a:solidFill>
                <a:ea typeface="+mj-ea"/>
                <a:cs typeface="+mj-cs"/>
              </a:rPr>
              <a:t>«Wohltätigkeit ist das </a:t>
            </a:r>
            <a:r>
              <a:rPr lang="de-CH" sz="2000" b="1" dirty="0">
                <a:solidFill>
                  <a:schemeClr val="tx1"/>
                </a:solidFill>
                <a:ea typeface="+mj-ea"/>
                <a:cs typeface="+mj-cs"/>
              </a:rPr>
              <a:t>Ersaufen </a:t>
            </a:r>
            <a:endParaRPr lang="de-CH" sz="2000" b="1" dirty="0" smtClean="0">
              <a:solidFill>
                <a:schemeClr val="tx1"/>
              </a:solidFill>
              <a:ea typeface="+mj-ea"/>
              <a:cs typeface="+mj-cs"/>
            </a:endParaRPr>
          </a:p>
          <a:p>
            <a:r>
              <a:rPr lang="de-CH" sz="2000" b="1" dirty="0" smtClean="0">
                <a:solidFill>
                  <a:schemeClr val="tx1"/>
                </a:solidFill>
                <a:ea typeface="+mj-ea"/>
                <a:cs typeface="+mj-cs"/>
              </a:rPr>
              <a:t>des </a:t>
            </a:r>
            <a:r>
              <a:rPr lang="de-CH" sz="2000" b="1" dirty="0">
                <a:solidFill>
                  <a:schemeClr val="tx1"/>
                </a:solidFill>
                <a:ea typeface="+mj-ea"/>
                <a:cs typeface="+mj-cs"/>
              </a:rPr>
              <a:t>Rechts </a:t>
            </a:r>
            <a:r>
              <a:rPr lang="de-CH" sz="2000" b="1" dirty="0" smtClean="0">
                <a:solidFill>
                  <a:schemeClr val="tx1"/>
                </a:solidFill>
                <a:ea typeface="+mj-ea"/>
                <a:cs typeface="+mj-cs"/>
              </a:rPr>
              <a:t>im </a:t>
            </a:r>
            <a:r>
              <a:rPr lang="de-CH" sz="2000" b="1" dirty="0" err="1">
                <a:solidFill>
                  <a:schemeClr val="tx1"/>
                </a:solidFill>
                <a:ea typeface="+mj-ea"/>
                <a:cs typeface="+mj-cs"/>
              </a:rPr>
              <a:t>Mistloch</a:t>
            </a:r>
            <a:r>
              <a:rPr lang="de-CH" sz="2000" b="1" dirty="0">
                <a:solidFill>
                  <a:schemeClr val="tx1"/>
                </a:solidFill>
                <a:ea typeface="+mj-ea"/>
                <a:cs typeface="+mj-cs"/>
              </a:rPr>
              <a:t> </a:t>
            </a:r>
            <a:r>
              <a:rPr lang="de-CH" sz="2000" b="1" dirty="0" smtClean="0">
                <a:solidFill>
                  <a:schemeClr val="tx1"/>
                </a:solidFill>
                <a:ea typeface="+mj-ea"/>
                <a:cs typeface="+mj-cs"/>
              </a:rPr>
              <a:t>der </a:t>
            </a:r>
            <a:r>
              <a:rPr lang="de-CH" sz="2000" b="1" dirty="0">
                <a:solidFill>
                  <a:schemeClr val="tx1"/>
                </a:solidFill>
                <a:ea typeface="+mj-ea"/>
                <a:cs typeface="+mj-cs"/>
              </a:rPr>
              <a:t>Gnade</a:t>
            </a:r>
            <a:r>
              <a:rPr lang="de-CH" sz="2000" b="1" dirty="0" smtClean="0">
                <a:solidFill>
                  <a:schemeClr val="tx1"/>
                </a:solidFill>
                <a:ea typeface="+mj-ea"/>
                <a:cs typeface="+mj-cs"/>
              </a:rPr>
              <a:t>. </a:t>
            </a:r>
            <a:r>
              <a:rPr lang="de-CH" b="1" dirty="0" smtClean="0">
                <a:solidFill>
                  <a:schemeClr val="tx1"/>
                </a:solidFill>
                <a:ea typeface="+mj-ea"/>
                <a:cs typeface="+mj-cs"/>
              </a:rPr>
              <a:t>»</a:t>
            </a:r>
            <a:endParaRPr lang="de-CH" dirty="0">
              <a:solidFill>
                <a:schemeClr val="tx1"/>
              </a:solidFill>
            </a:endParaRPr>
          </a:p>
        </p:txBody>
      </p:sp>
      <p:pic>
        <p:nvPicPr>
          <p:cNvPr id="32770" name="Picture 2" descr="Johann Heinrich Pestalozzi auf einem Gemälde von F.G.A. Schöne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a:stretch>
            <a:fillRect/>
          </a:stretch>
        </p:blipFill>
        <p:spPr bwMode="auto">
          <a:xfrm>
            <a:off x="-1" y="1841809"/>
            <a:ext cx="4263859" cy="319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7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b="1" dirty="0" err="1" smtClean="0"/>
              <a:t>Paradigmawechsel</a:t>
            </a:r>
            <a:r>
              <a:rPr lang="de-CH" dirty="0" smtClean="0"/>
              <a:t> </a:t>
            </a:r>
            <a:endParaRPr lang="de-CH" dirty="0"/>
          </a:p>
        </p:txBody>
      </p:sp>
      <p:sp>
        <p:nvSpPr>
          <p:cNvPr id="3" name="Textplatzhalter 2"/>
          <p:cNvSpPr>
            <a:spLocks noGrp="1"/>
          </p:cNvSpPr>
          <p:nvPr>
            <p:ph type="body" idx="1"/>
          </p:nvPr>
        </p:nvSpPr>
        <p:spPr>
          <a:xfrm>
            <a:off x="378608" y="2564904"/>
            <a:ext cx="4040188" cy="639762"/>
          </a:xfrm>
        </p:spPr>
        <p:txBody>
          <a:bodyPr>
            <a:normAutofit/>
          </a:bodyPr>
          <a:lstStyle/>
          <a:p>
            <a:pPr algn="ctr"/>
            <a:r>
              <a:rPr lang="de-CH" dirty="0" smtClean="0"/>
              <a:t>altes Paradigma  </a:t>
            </a:r>
          </a:p>
        </p:txBody>
      </p:sp>
      <p:sp>
        <p:nvSpPr>
          <p:cNvPr id="5" name="Textplatzhalter 4"/>
          <p:cNvSpPr>
            <a:spLocks noGrp="1"/>
          </p:cNvSpPr>
          <p:nvPr>
            <p:ph type="body" sz="quarter" idx="3"/>
          </p:nvPr>
        </p:nvSpPr>
        <p:spPr>
          <a:xfrm>
            <a:off x="4566433" y="2564904"/>
            <a:ext cx="4041775" cy="639762"/>
          </a:xfrm>
        </p:spPr>
        <p:txBody>
          <a:bodyPr>
            <a:noAutofit/>
          </a:bodyPr>
          <a:lstStyle/>
          <a:p>
            <a:pPr algn="ctr"/>
            <a:r>
              <a:rPr lang="de-CH" dirty="0" smtClean="0"/>
              <a:t>neues Paradigma </a:t>
            </a:r>
          </a:p>
        </p:txBody>
      </p:sp>
      <p:sp>
        <p:nvSpPr>
          <p:cNvPr id="13" name="Abgerundetes Rechteck 12"/>
          <p:cNvSpPr/>
          <p:nvPr/>
        </p:nvSpPr>
        <p:spPr>
          <a:xfrm>
            <a:off x="275400" y="3717032"/>
            <a:ext cx="3786214" cy="1728192"/>
          </a:xfrm>
          <a:prstGeom prst="roundRect">
            <a:avLst/>
          </a:prstGeom>
          <a:solidFill>
            <a:srgbClr val="F78009">
              <a:alpha val="34000"/>
            </a:srgbClr>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de-CH" sz="3200" b="1" dirty="0" smtClean="0">
                <a:solidFill>
                  <a:schemeClr val="tx1">
                    <a:lumMod val="95000"/>
                    <a:lumOff val="5000"/>
                  </a:schemeClr>
                </a:solidFill>
                <a:latin typeface="+mj-lt"/>
              </a:rPr>
              <a:t>Fluch</a:t>
            </a:r>
          </a:p>
          <a:p>
            <a:pPr algn="ctr"/>
            <a:r>
              <a:rPr lang="de-CH" sz="3200" b="1" dirty="0" smtClean="0">
                <a:solidFill>
                  <a:schemeClr val="tx1">
                    <a:lumMod val="95000"/>
                    <a:lumOff val="5000"/>
                  </a:schemeClr>
                </a:solidFill>
                <a:latin typeface="+mj-lt"/>
              </a:rPr>
              <a:t>Strafe Gottes</a:t>
            </a:r>
          </a:p>
          <a:p>
            <a:pPr algn="ctr"/>
            <a:r>
              <a:rPr lang="de-CH" sz="3200" b="1" dirty="0" smtClean="0">
                <a:solidFill>
                  <a:schemeClr val="tx1">
                    <a:lumMod val="95000"/>
                    <a:lumOff val="5000"/>
                  </a:schemeClr>
                </a:solidFill>
                <a:latin typeface="+mj-lt"/>
              </a:rPr>
              <a:t>Vorbestimmung</a:t>
            </a:r>
            <a:endParaRPr lang="de-CH" sz="3200" b="1" dirty="0">
              <a:solidFill>
                <a:schemeClr val="tx1">
                  <a:lumMod val="95000"/>
                  <a:lumOff val="5000"/>
                </a:schemeClr>
              </a:solidFill>
              <a:latin typeface="+mj-lt"/>
            </a:endParaRPr>
          </a:p>
        </p:txBody>
      </p:sp>
      <p:sp>
        <p:nvSpPr>
          <p:cNvPr id="28" name="Abgerundetes Rechteck 27"/>
          <p:cNvSpPr/>
          <p:nvPr/>
        </p:nvSpPr>
        <p:spPr>
          <a:xfrm>
            <a:off x="4775978" y="3717032"/>
            <a:ext cx="4153056" cy="2232248"/>
          </a:xfrm>
          <a:prstGeom prst="roundRect">
            <a:avLst/>
          </a:prstGeom>
          <a:solidFill>
            <a:srgbClr val="F78009"/>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de-CH" sz="2800" b="1" dirty="0" smtClean="0">
                <a:solidFill>
                  <a:schemeClr val="tx1">
                    <a:lumMod val="95000"/>
                    <a:lumOff val="5000"/>
                  </a:schemeClr>
                </a:solidFill>
                <a:latin typeface="+mj-lt"/>
              </a:rPr>
              <a:t>weltweites, selbstverständliches, natürliches Vorkommen in jeder Gesellschaft</a:t>
            </a:r>
          </a:p>
          <a:p>
            <a:r>
              <a:rPr lang="de-CH" sz="2800" b="1" dirty="0">
                <a:solidFill>
                  <a:schemeClr val="tx1">
                    <a:lumMod val="95000"/>
                    <a:lumOff val="5000"/>
                  </a:schemeClr>
                </a:solidFill>
                <a:latin typeface="+mj-lt"/>
              </a:rPr>
              <a:t>i</a:t>
            </a:r>
            <a:r>
              <a:rPr lang="de-CH" sz="2800" b="1" dirty="0" smtClean="0">
                <a:solidFill>
                  <a:schemeClr val="tx1">
                    <a:lumMod val="95000"/>
                    <a:lumOff val="5000"/>
                  </a:schemeClr>
                </a:solidFill>
                <a:latin typeface="+mj-lt"/>
              </a:rPr>
              <a:t>n jedem Alter </a:t>
            </a:r>
            <a:endParaRPr lang="de-CH" sz="2800" b="1" dirty="0">
              <a:solidFill>
                <a:schemeClr val="tx1">
                  <a:lumMod val="95000"/>
                  <a:lumOff val="5000"/>
                </a:schemeClr>
              </a:solidFill>
              <a:latin typeface="+mj-lt"/>
            </a:endParaRPr>
          </a:p>
        </p:txBody>
      </p:sp>
      <p:cxnSp>
        <p:nvCxnSpPr>
          <p:cNvPr id="32" name="Gerade Verbindung mit Pfeil 31"/>
          <p:cNvCxnSpPr>
            <a:stCxn id="13" idx="3"/>
          </p:cNvCxnSpPr>
          <p:nvPr/>
        </p:nvCxnSpPr>
        <p:spPr>
          <a:xfrm>
            <a:off x="4061614" y="4581128"/>
            <a:ext cx="714364" cy="0"/>
          </a:xfrm>
          <a:prstGeom prst="straightConnector1">
            <a:avLst/>
          </a:prstGeom>
          <a:ln w="47625">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9" name="Textfeld 18"/>
          <p:cNvSpPr txBox="1"/>
          <p:nvPr/>
        </p:nvSpPr>
        <p:spPr>
          <a:xfrm>
            <a:off x="4572000" y="1223894"/>
            <a:ext cx="4357034" cy="523220"/>
          </a:xfrm>
          <a:prstGeom prst="rect">
            <a:avLst/>
          </a:prstGeom>
          <a:noFill/>
        </p:spPr>
        <p:txBody>
          <a:bodyPr wrap="square" rtlCol="0">
            <a:spAutoFit/>
          </a:bodyPr>
          <a:lstStyle/>
          <a:p>
            <a:r>
              <a:rPr lang="de-CH" sz="2800" dirty="0" smtClean="0">
                <a:latin typeface="+mj-lt"/>
              </a:rPr>
              <a:t>(Änderung der Denkweise)</a:t>
            </a:r>
            <a:endParaRPr lang="de-CH" sz="2800" dirty="0">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13" grpId="1" animBg="1"/>
      <p:bldP spid="28" grpId="1"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t>Paradigmawechsel</a:t>
            </a:r>
            <a:r>
              <a:rPr lang="de-CH" dirty="0" smtClean="0"/>
              <a:t> </a:t>
            </a:r>
            <a:endParaRPr lang="de-CH" dirty="0"/>
          </a:p>
        </p:txBody>
      </p:sp>
      <p:sp>
        <p:nvSpPr>
          <p:cNvPr id="3" name="Textplatzhalter 2"/>
          <p:cNvSpPr>
            <a:spLocks noGrp="1"/>
          </p:cNvSpPr>
          <p:nvPr>
            <p:ph type="body" idx="1"/>
          </p:nvPr>
        </p:nvSpPr>
        <p:spPr>
          <a:xfrm>
            <a:off x="378608" y="2564904"/>
            <a:ext cx="4040188" cy="639762"/>
          </a:xfrm>
        </p:spPr>
        <p:txBody>
          <a:bodyPr>
            <a:normAutofit/>
          </a:bodyPr>
          <a:lstStyle/>
          <a:p>
            <a:pPr algn="ctr"/>
            <a:r>
              <a:rPr lang="de-CH" dirty="0" smtClean="0"/>
              <a:t>altes Paradigma  </a:t>
            </a:r>
          </a:p>
        </p:txBody>
      </p:sp>
      <p:sp>
        <p:nvSpPr>
          <p:cNvPr id="5" name="Textplatzhalter 4"/>
          <p:cNvSpPr>
            <a:spLocks noGrp="1"/>
          </p:cNvSpPr>
          <p:nvPr>
            <p:ph type="body" sz="quarter" idx="3"/>
          </p:nvPr>
        </p:nvSpPr>
        <p:spPr>
          <a:xfrm>
            <a:off x="4566433" y="2564904"/>
            <a:ext cx="4041775" cy="639762"/>
          </a:xfrm>
        </p:spPr>
        <p:txBody>
          <a:bodyPr>
            <a:noAutofit/>
          </a:bodyPr>
          <a:lstStyle/>
          <a:p>
            <a:pPr algn="ctr"/>
            <a:r>
              <a:rPr lang="de-CH" dirty="0" smtClean="0"/>
              <a:t>neues Paradigma </a:t>
            </a:r>
          </a:p>
        </p:txBody>
      </p:sp>
      <p:sp>
        <p:nvSpPr>
          <p:cNvPr id="13" name="Abgerundetes Rechteck 12"/>
          <p:cNvSpPr/>
          <p:nvPr/>
        </p:nvSpPr>
        <p:spPr>
          <a:xfrm>
            <a:off x="275400" y="3717032"/>
            <a:ext cx="3786214" cy="1728192"/>
          </a:xfrm>
          <a:prstGeom prst="roundRect">
            <a:avLst/>
          </a:prstGeom>
          <a:solidFill>
            <a:srgbClr val="F78009">
              <a:alpha val="40000"/>
            </a:srgbClr>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de-CH" sz="3200" b="1" dirty="0" smtClean="0">
                <a:solidFill>
                  <a:schemeClr val="tx1">
                    <a:lumMod val="95000"/>
                    <a:lumOff val="5000"/>
                  </a:schemeClr>
                </a:solidFill>
                <a:latin typeface="+mj-lt"/>
              </a:rPr>
              <a:t>Sonderbetreuung</a:t>
            </a:r>
          </a:p>
          <a:p>
            <a:pPr algn="ctr"/>
            <a:r>
              <a:rPr lang="de-CH" sz="3200" b="1" dirty="0" smtClean="0">
                <a:solidFill>
                  <a:schemeClr val="tx1">
                    <a:lumMod val="95000"/>
                    <a:lumOff val="5000"/>
                  </a:schemeClr>
                </a:solidFill>
                <a:latin typeface="+mj-lt"/>
              </a:rPr>
              <a:t> (in Heimen)</a:t>
            </a:r>
            <a:endParaRPr lang="de-CH" sz="3200" b="1" dirty="0">
              <a:solidFill>
                <a:schemeClr val="tx1">
                  <a:lumMod val="95000"/>
                  <a:lumOff val="5000"/>
                </a:schemeClr>
              </a:solidFill>
              <a:latin typeface="+mj-lt"/>
            </a:endParaRPr>
          </a:p>
        </p:txBody>
      </p:sp>
      <p:sp>
        <p:nvSpPr>
          <p:cNvPr id="28" name="Abgerundetes Rechteck 27"/>
          <p:cNvSpPr/>
          <p:nvPr/>
        </p:nvSpPr>
        <p:spPr>
          <a:xfrm>
            <a:off x="4852022" y="3717032"/>
            <a:ext cx="3896442" cy="1728192"/>
          </a:xfrm>
          <a:prstGeom prst="roundRect">
            <a:avLst/>
          </a:prstGeom>
          <a:solidFill>
            <a:srgbClr val="F78009"/>
          </a:solidFill>
          <a:ln>
            <a:noFill/>
          </a:ln>
          <a:effectLst>
            <a:innerShdw blurRad="63500" dist="50800" dir="189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de-CH" sz="3200" b="1" dirty="0" smtClean="0">
                <a:solidFill>
                  <a:schemeClr val="tx1">
                    <a:lumMod val="95000"/>
                    <a:lumOff val="5000"/>
                  </a:schemeClr>
                </a:solidFill>
                <a:latin typeface="+mj-lt"/>
              </a:rPr>
              <a:t>Teilhabe am gesellschaftlichen Leben</a:t>
            </a:r>
          </a:p>
        </p:txBody>
      </p:sp>
      <p:sp>
        <p:nvSpPr>
          <p:cNvPr id="19" name="Textfeld 18"/>
          <p:cNvSpPr txBox="1"/>
          <p:nvPr/>
        </p:nvSpPr>
        <p:spPr>
          <a:xfrm>
            <a:off x="4482714" y="1236594"/>
            <a:ext cx="4357034" cy="523220"/>
          </a:xfrm>
          <a:prstGeom prst="rect">
            <a:avLst/>
          </a:prstGeom>
          <a:noFill/>
        </p:spPr>
        <p:txBody>
          <a:bodyPr wrap="square" rtlCol="0">
            <a:spAutoFit/>
          </a:bodyPr>
          <a:lstStyle/>
          <a:p>
            <a:r>
              <a:rPr lang="de-CH" sz="2800" dirty="0" smtClean="0">
                <a:latin typeface="+mj-lt"/>
              </a:rPr>
              <a:t>(Änderung der Denkweise)</a:t>
            </a:r>
            <a:endParaRPr lang="de-CH" sz="2800" dirty="0">
              <a:latin typeface="+mj-lt"/>
            </a:endParaRPr>
          </a:p>
        </p:txBody>
      </p:sp>
      <p:cxnSp>
        <p:nvCxnSpPr>
          <p:cNvPr id="9" name="Gerade Verbindung mit Pfeil 8"/>
          <p:cNvCxnSpPr>
            <a:stCxn id="13" idx="3"/>
          </p:cNvCxnSpPr>
          <p:nvPr/>
        </p:nvCxnSpPr>
        <p:spPr>
          <a:xfrm>
            <a:off x="4061614" y="4581128"/>
            <a:ext cx="790408" cy="0"/>
          </a:xfrm>
          <a:prstGeom prst="straightConnector1">
            <a:avLst/>
          </a:prstGeom>
          <a:ln w="47625">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1639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Lst>
  </p:timing>
</p:sld>
</file>

<file path=ppt/theme/theme1.xml><?xml version="1.0" encoding="utf-8"?>
<a:theme xmlns:a="http://schemas.openxmlformats.org/drawingml/2006/main" name="Referat_B">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2642</Words>
  <Application>Microsoft Macintosh PowerPoint</Application>
  <PresentationFormat>Bildschirmpräsentation (4:3)</PresentationFormat>
  <Paragraphs>293</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Referat_B</vt:lpstr>
      <vt:lpstr>An- und Aufregungen</vt:lpstr>
      <vt:lpstr>  Menschen mit Behinderung</vt:lpstr>
      <vt:lpstr>«Behinderung»</vt:lpstr>
      <vt:lpstr>Eugenik</vt:lpstr>
      <vt:lpstr>«stehe auf und wandle!» Lukas 5 - 23</vt:lpstr>
      <vt:lpstr>Mitleid, Barmherzigkeit, Wohltätigkeit</vt:lpstr>
      <vt:lpstr>PowerPoint-Präsentation</vt:lpstr>
      <vt:lpstr>Paradigmawechsel </vt:lpstr>
      <vt:lpstr>Paradigmawechsel </vt:lpstr>
      <vt:lpstr>Paradigmawechsel </vt:lpstr>
      <vt:lpstr>Menschenrecht</vt:lpstr>
      <vt:lpstr>Paradigmawechsel </vt:lpstr>
      <vt:lpstr>Paradigmawechsel </vt:lpstr>
      <vt:lpstr>PowerPoint-Präsentation</vt:lpstr>
      <vt:lpstr>Anregungen</vt:lpstr>
      <vt:lpstr>Anregungen</vt:lpstr>
      <vt:lpstr>Anregungen</vt:lpstr>
      <vt:lpstr>Strategie: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Behindertengleichstellungspolitik</dc:title>
  <dc:creator>Thea Mauchle</dc:creator>
  <cp:lastModifiedBy>Olivia Joos</cp:lastModifiedBy>
  <cp:revision>241</cp:revision>
  <dcterms:created xsi:type="dcterms:W3CDTF">2010-08-02T16:45:24Z</dcterms:created>
  <dcterms:modified xsi:type="dcterms:W3CDTF">2013-03-15T11:07:46Z</dcterms:modified>
</cp:coreProperties>
</file>